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notesMasterIdLst>
    <p:notesMasterId r:id="rId31"/>
  </p:notesMasterIdLst>
  <p:sldIdLst>
    <p:sldId id="283" r:id="rId2"/>
    <p:sldId id="261" r:id="rId3"/>
    <p:sldId id="272" r:id="rId4"/>
    <p:sldId id="279" r:id="rId5"/>
    <p:sldId id="278" r:id="rId6"/>
    <p:sldId id="277" r:id="rId7"/>
    <p:sldId id="276" r:id="rId8"/>
    <p:sldId id="275" r:id="rId9"/>
    <p:sldId id="274" r:id="rId10"/>
    <p:sldId id="280" r:id="rId11"/>
    <p:sldId id="281" r:id="rId12"/>
    <p:sldId id="282" r:id="rId13"/>
    <p:sldId id="284" r:id="rId14"/>
    <p:sldId id="287" r:id="rId15"/>
    <p:sldId id="288" r:id="rId16"/>
    <p:sldId id="289" r:id="rId17"/>
    <p:sldId id="290" r:id="rId18"/>
    <p:sldId id="291" r:id="rId19"/>
    <p:sldId id="285" r:id="rId20"/>
    <p:sldId id="292" r:id="rId21"/>
    <p:sldId id="293" r:id="rId22"/>
    <p:sldId id="294" r:id="rId23"/>
    <p:sldId id="295" r:id="rId24"/>
    <p:sldId id="296" r:id="rId25"/>
    <p:sldId id="297" r:id="rId26"/>
    <p:sldId id="298" r:id="rId27"/>
    <p:sldId id="286" r:id="rId28"/>
    <p:sldId id="299" r:id="rId29"/>
    <p:sldId id="260" r:id="rId3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zione predefinita" id="{04F4A719-0C9C-4BD8-8CA2-AB220EE57613}">
          <p14:sldIdLst>
            <p14:sldId id="283"/>
            <p14:sldId id="261"/>
            <p14:sldId id="272"/>
            <p14:sldId id="279"/>
            <p14:sldId id="278"/>
            <p14:sldId id="277"/>
            <p14:sldId id="276"/>
            <p14:sldId id="275"/>
            <p14:sldId id="274"/>
            <p14:sldId id="280"/>
            <p14:sldId id="281"/>
            <p14:sldId id="282"/>
            <p14:sldId id="284"/>
            <p14:sldId id="287"/>
            <p14:sldId id="288"/>
            <p14:sldId id="289"/>
            <p14:sldId id="290"/>
            <p14:sldId id="291"/>
            <p14:sldId id="285"/>
            <p14:sldId id="292"/>
            <p14:sldId id="293"/>
            <p14:sldId id="294"/>
            <p14:sldId id="295"/>
            <p14:sldId id="296"/>
            <p14:sldId id="297"/>
            <p14:sldId id="298"/>
            <p14:sldId id="286"/>
            <p14:sldId id="299"/>
            <p14:sldId id="2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3F3F"/>
    <a:srgbClr val="D9D9D9"/>
    <a:srgbClr val="E6E6E6"/>
    <a:srgbClr val="EE2A2F"/>
    <a:srgbClr val="F25C60"/>
    <a:srgbClr val="ED1A21"/>
    <a:srgbClr val="B4B4B4"/>
    <a:srgbClr val="4472C4"/>
    <a:srgbClr val="C1C1C1"/>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0761" autoAdjust="0"/>
  </p:normalViewPr>
  <p:slideViewPr>
    <p:cSldViewPr snapToGrid="0">
      <p:cViewPr varScale="1">
        <p:scale>
          <a:sx n="54" d="100"/>
          <a:sy n="54" d="100"/>
        </p:scale>
        <p:origin x="1380" y="6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png>
</file>

<file path=ppt/media/image35.png>
</file>

<file path=ppt/media/image36.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0D6FE6-F318-40C7-9609-023C93387D3C}" type="datetimeFigureOut">
              <a:rPr lang="it-IT" smtClean="0"/>
              <a:t>15/10/2019</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21EF7D-DDB2-42BD-B672-466EB9F9BF43}" type="slidenum">
              <a:rPr lang="it-IT" smtClean="0"/>
              <a:t>‹N›</a:t>
            </a:fld>
            <a:endParaRPr lang="it-IT"/>
          </a:p>
        </p:txBody>
      </p:sp>
    </p:spTree>
    <p:extLst>
      <p:ext uri="{BB962C8B-B14F-4D97-AF65-F5344CB8AC3E}">
        <p14:creationId xmlns:p14="http://schemas.microsoft.com/office/powerpoint/2010/main" val="3643398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a:latin typeface="+mn-lt"/>
                <a:cs typeface="Aldhabi" panose="020B0604020202020204" pitchFamily="2" charset="-78"/>
              </a:rPr>
              <a:t>Buongiorno a tutti, io sono Gianluca Ceccoli e questa è la mia tesi di laurea «Monitoraggio di flussi e densità pedonale presso aree congestionabili mediante sensori innovativi»</a:t>
            </a:r>
          </a:p>
        </p:txBody>
      </p:sp>
      <p:sp>
        <p:nvSpPr>
          <p:cNvPr id="4" name="Segnaposto numero diapositiva 3"/>
          <p:cNvSpPr>
            <a:spLocks noGrp="1"/>
          </p:cNvSpPr>
          <p:nvPr>
            <p:ph type="sldNum" sz="quarter" idx="5"/>
          </p:nvPr>
        </p:nvSpPr>
        <p:spPr/>
        <p:txBody>
          <a:bodyPr/>
          <a:lstStyle/>
          <a:p>
            <a:fld id="{DA21EF7D-DDB2-42BD-B672-466EB9F9BF43}" type="slidenum">
              <a:rPr lang="it-IT" smtClean="0"/>
              <a:t>1</a:t>
            </a:fld>
            <a:endParaRPr lang="it-IT"/>
          </a:p>
        </p:txBody>
      </p:sp>
    </p:spTree>
    <p:extLst>
      <p:ext uri="{BB962C8B-B14F-4D97-AF65-F5344CB8AC3E}">
        <p14:creationId xmlns:p14="http://schemas.microsoft.com/office/powerpoint/2010/main" val="1668467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Piccola anticipazione: eseguire lo sniffing delle probe </a:t>
            </a:r>
            <a:r>
              <a:rPr lang="it-IT" dirty="0" err="1"/>
              <a:t>request</a:t>
            </a:r>
            <a:r>
              <a:rPr lang="it-IT" dirty="0"/>
              <a:t> per contare i </a:t>
            </a:r>
            <a:r>
              <a:rPr lang="it-IT" dirty="0" err="1"/>
              <a:t>mac</a:t>
            </a:r>
            <a:r>
              <a:rPr lang="it-IT" dirty="0"/>
              <a:t> </a:t>
            </a:r>
            <a:r>
              <a:rPr lang="it-IT" dirty="0" err="1"/>
              <a:t>address</a:t>
            </a:r>
            <a:r>
              <a:rPr lang="it-IT" dirty="0"/>
              <a:t> contenuti in esse è quello che ci permette di contare i dispositivi</a:t>
            </a:r>
          </a:p>
        </p:txBody>
      </p:sp>
      <p:sp>
        <p:nvSpPr>
          <p:cNvPr id="4" name="Segnaposto numero diapositiva 3"/>
          <p:cNvSpPr>
            <a:spLocks noGrp="1"/>
          </p:cNvSpPr>
          <p:nvPr>
            <p:ph type="sldNum" sz="quarter" idx="5"/>
          </p:nvPr>
        </p:nvSpPr>
        <p:spPr/>
        <p:txBody>
          <a:bodyPr/>
          <a:lstStyle/>
          <a:p>
            <a:fld id="{DA21EF7D-DDB2-42BD-B672-466EB9F9BF43}" type="slidenum">
              <a:rPr lang="it-IT" smtClean="0"/>
              <a:t>10</a:t>
            </a:fld>
            <a:endParaRPr lang="it-IT"/>
          </a:p>
        </p:txBody>
      </p:sp>
    </p:spTree>
    <p:extLst>
      <p:ext uri="{BB962C8B-B14F-4D97-AF65-F5344CB8AC3E}">
        <p14:creationId xmlns:p14="http://schemas.microsoft.com/office/powerpoint/2010/main" val="34680173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Cos’è il Mac </a:t>
            </a:r>
            <a:r>
              <a:rPr lang="it-IT" dirty="0" err="1"/>
              <a:t>address</a:t>
            </a:r>
            <a:r>
              <a:rPr lang="it-IT" dirty="0"/>
              <a:t>. È un codice di 6 byte assegnato in modo univoco ad ogni scheda di rete, tuttavia modificabile tramite </a:t>
            </a:r>
            <a:r>
              <a:rPr lang="it-IT" dirty="0" err="1"/>
              <a:t>sofware</a:t>
            </a:r>
            <a:r>
              <a:rPr lang="it-IT" dirty="0"/>
              <a:t>. IEEE assegna prefissi di 3 byte in cambio di una tassa che prendono il nome di OUI </a:t>
            </a:r>
            <a:r>
              <a:rPr lang="it-IT" dirty="0" err="1"/>
              <a:t>organiztionally</a:t>
            </a:r>
            <a:r>
              <a:rPr lang="it-IT" dirty="0"/>
              <a:t> </a:t>
            </a:r>
            <a:r>
              <a:rPr lang="it-IT" dirty="0" err="1"/>
              <a:t>unique</a:t>
            </a:r>
            <a:r>
              <a:rPr lang="it-IT" dirty="0"/>
              <a:t> </a:t>
            </a:r>
            <a:r>
              <a:rPr lang="it-IT" dirty="0" err="1"/>
              <a:t>identifier</a:t>
            </a:r>
            <a:r>
              <a:rPr lang="it-IT" dirty="0"/>
              <a:t>. I produttori sono poi liberi di assegnare i restanti 3 byte ai propri dispositivi con il vincolo di non usare mai lo stesso indirizzo due volte</a:t>
            </a:r>
          </a:p>
        </p:txBody>
      </p:sp>
      <p:sp>
        <p:nvSpPr>
          <p:cNvPr id="4" name="Segnaposto numero diapositiva 3"/>
          <p:cNvSpPr>
            <a:spLocks noGrp="1"/>
          </p:cNvSpPr>
          <p:nvPr>
            <p:ph type="sldNum" sz="quarter" idx="5"/>
          </p:nvPr>
        </p:nvSpPr>
        <p:spPr/>
        <p:txBody>
          <a:bodyPr/>
          <a:lstStyle/>
          <a:p>
            <a:fld id="{DA21EF7D-DDB2-42BD-B672-466EB9F9BF43}" type="slidenum">
              <a:rPr lang="it-IT" smtClean="0"/>
              <a:t>11</a:t>
            </a:fld>
            <a:endParaRPr lang="it-IT"/>
          </a:p>
        </p:txBody>
      </p:sp>
    </p:spTree>
    <p:extLst>
      <p:ext uri="{BB962C8B-B14F-4D97-AF65-F5344CB8AC3E}">
        <p14:creationId xmlns:p14="http://schemas.microsoft.com/office/powerpoint/2010/main" val="22102209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C’è un però. Esiste una pratica chiamata randomizzazione dell’indirizzo MAC. È una misura per la protezione della privacy che alcuni sistemi operativi adottano per impedire il tracking dei dispositivi. Non esiste uno standard quindi ogni sistema operativo implementa la propria versione. E questo fa porre domande sulla loro efficacia. Si riconosce per il </a:t>
            </a:r>
            <a:r>
              <a:rPr lang="it-IT" dirty="0" err="1"/>
              <a:t>local</a:t>
            </a:r>
            <a:r>
              <a:rPr lang="it-IT" dirty="0"/>
              <a:t> bit che è il secondo bit meno significativo del primo ottetto settato a 1. </a:t>
            </a:r>
          </a:p>
          <a:p>
            <a:r>
              <a:rPr lang="it-IT" dirty="0"/>
              <a:t>Analogamente agli OUI IEEE assegna prefissi di 3 byte chiamati CID company </a:t>
            </a:r>
            <a:r>
              <a:rPr lang="it-IT" dirty="0" err="1"/>
              <a:t>identifier</a:t>
            </a:r>
            <a:r>
              <a:rPr lang="it-IT" dirty="0"/>
              <a:t>. Un indirizzo randomizzato in gergo viene chiamato </a:t>
            </a:r>
            <a:r>
              <a:rPr lang="it-IT" dirty="0" err="1"/>
              <a:t>locally</a:t>
            </a:r>
            <a:r>
              <a:rPr lang="it-IT" dirty="0"/>
              <a:t> </a:t>
            </a:r>
            <a:r>
              <a:rPr lang="it-IT" dirty="0" err="1"/>
              <a:t>assigned</a:t>
            </a:r>
            <a:r>
              <a:rPr lang="it-IT" dirty="0"/>
              <a:t>. Un esempio è il CID di </a:t>
            </a:r>
            <a:r>
              <a:rPr lang="it-IT" dirty="0" err="1"/>
              <a:t>google</a:t>
            </a:r>
            <a:r>
              <a:rPr lang="it-IT" dirty="0"/>
              <a:t>.</a:t>
            </a:r>
          </a:p>
          <a:p>
            <a:r>
              <a:rPr lang="it-IT" dirty="0"/>
              <a:t>La randomizzazione viene effettuata solo quando il dispositivo non è connesso a nessuna rete</a:t>
            </a:r>
          </a:p>
        </p:txBody>
      </p:sp>
      <p:sp>
        <p:nvSpPr>
          <p:cNvPr id="4" name="Segnaposto numero diapositiva 3"/>
          <p:cNvSpPr>
            <a:spLocks noGrp="1"/>
          </p:cNvSpPr>
          <p:nvPr>
            <p:ph type="sldNum" sz="quarter" idx="5"/>
          </p:nvPr>
        </p:nvSpPr>
        <p:spPr/>
        <p:txBody>
          <a:bodyPr/>
          <a:lstStyle/>
          <a:p>
            <a:fld id="{DA21EF7D-DDB2-42BD-B672-466EB9F9BF43}" type="slidenum">
              <a:rPr lang="it-IT" smtClean="0"/>
              <a:t>12</a:t>
            </a:fld>
            <a:endParaRPr lang="it-IT"/>
          </a:p>
        </p:txBody>
      </p:sp>
    </p:spTree>
    <p:extLst>
      <p:ext uri="{BB962C8B-B14F-4D97-AF65-F5344CB8AC3E}">
        <p14:creationId xmlns:p14="http://schemas.microsoft.com/office/powerpoint/2010/main" val="11374730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L’architettura proposta è costituita da un </a:t>
            </a:r>
            <a:r>
              <a:rPr lang="it-IT" dirty="0" err="1"/>
              <a:t>raspberry</a:t>
            </a:r>
            <a:r>
              <a:rPr lang="it-IT" dirty="0"/>
              <a:t> </a:t>
            </a:r>
            <a:r>
              <a:rPr lang="it-IT" dirty="0" err="1"/>
              <a:t>pi</a:t>
            </a:r>
            <a:r>
              <a:rPr lang="it-IT" dirty="0"/>
              <a:t> 3 modello b+ con ambiente </a:t>
            </a:r>
            <a:r>
              <a:rPr lang="it-IT" dirty="0" err="1"/>
              <a:t>linux</a:t>
            </a:r>
            <a:r>
              <a:rPr lang="it-IT" dirty="0"/>
              <a:t> su cui gira uno script di sniffing in </a:t>
            </a:r>
            <a:r>
              <a:rPr lang="it-IT" dirty="0" err="1"/>
              <a:t>python</a:t>
            </a:r>
            <a:r>
              <a:rPr lang="it-IT" dirty="0"/>
              <a:t>, una scheda di rete usb impiegata in monitor mode per catturare il traffico wireless e un server sito qui all’università che ospita un database </a:t>
            </a:r>
            <a:r>
              <a:rPr lang="it-IT" dirty="0" err="1"/>
              <a:t>mysql</a:t>
            </a:r>
            <a:r>
              <a:rPr lang="it-IT" dirty="0"/>
              <a:t> e l’applicazione web per la visualizzazione dei dati</a:t>
            </a:r>
          </a:p>
        </p:txBody>
      </p:sp>
      <p:sp>
        <p:nvSpPr>
          <p:cNvPr id="4" name="Segnaposto numero diapositiva 3"/>
          <p:cNvSpPr>
            <a:spLocks noGrp="1"/>
          </p:cNvSpPr>
          <p:nvPr>
            <p:ph type="sldNum" sz="quarter" idx="5"/>
          </p:nvPr>
        </p:nvSpPr>
        <p:spPr/>
        <p:txBody>
          <a:bodyPr/>
          <a:lstStyle/>
          <a:p>
            <a:fld id="{DA21EF7D-DDB2-42BD-B672-466EB9F9BF43}" type="slidenum">
              <a:rPr lang="it-IT" smtClean="0"/>
              <a:t>13</a:t>
            </a:fld>
            <a:endParaRPr lang="it-IT"/>
          </a:p>
        </p:txBody>
      </p:sp>
    </p:spTree>
    <p:extLst>
      <p:ext uri="{BB962C8B-B14F-4D97-AF65-F5344CB8AC3E}">
        <p14:creationId xmlns:p14="http://schemas.microsoft.com/office/powerpoint/2010/main" val="10104488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Lo script in </a:t>
            </a:r>
            <a:r>
              <a:rPr lang="it-IT" dirty="0" err="1"/>
              <a:t>python</a:t>
            </a:r>
            <a:r>
              <a:rPr lang="it-IT" dirty="0"/>
              <a:t> è costituito da due </a:t>
            </a:r>
            <a:r>
              <a:rPr lang="it-IT" dirty="0" err="1"/>
              <a:t>thread</a:t>
            </a:r>
            <a:r>
              <a:rPr lang="it-IT" dirty="0"/>
              <a:t>: uno per lo sniffing vero e proprio tramite la libreria </a:t>
            </a:r>
            <a:r>
              <a:rPr lang="it-IT" dirty="0" err="1"/>
              <a:t>scapy</a:t>
            </a:r>
            <a:r>
              <a:rPr lang="it-IT" dirty="0"/>
              <a:t>, l’altro per l’invio periodico dei dati al database. Il suo obiettivo è quello di fornire ad intervalli regolari il numero di dispositivi unici rilevati in quell’istante. Per i </a:t>
            </a:r>
            <a:r>
              <a:rPr lang="it-IT" dirty="0" err="1"/>
              <a:t>mac</a:t>
            </a:r>
            <a:r>
              <a:rPr lang="it-IT" dirty="0"/>
              <a:t> globali non ci sono problemi, quelli localmente assegnati hanno bisogno di essere aggregati sotto lo stesso dispositivo che li genera per evitare di contare copie multiple. Questo viene fatto mediante una fase di </a:t>
            </a:r>
            <a:r>
              <a:rPr lang="it-IT" dirty="0" err="1"/>
              <a:t>fingerprinting</a:t>
            </a:r>
            <a:r>
              <a:rPr lang="it-IT" dirty="0"/>
              <a:t> dell’indirizzo e un controllo di aggregazione su indirizzi con la stessa firma. Poi ad ogni indirizzo è assegnato un tempo di decadimento dopo l’ultima rilevazione, trascorso il quale viene rimosso dalla lista di quelli presenti.</a:t>
            </a:r>
          </a:p>
        </p:txBody>
      </p:sp>
      <p:sp>
        <p:nvSpPr>
          <p:cNvPr id="4" name="Segnaposto numero diapositiva 3"/>
          <p:cNvSpPr>
            <a:spLocks noGrp="1"/>
          </p:cNvSpPr>
          <p:nvPr>
            <p:ph type="sldNum" sz="quarter" idx="5"/>
          </p:nvPr>
        </p:nvSpPr>
        <p:spPr/>
        <p:txBody>
          <a:bodyPr/>
          <a:lstStyle/>
          <a:p>
            <a:fld id="{DA21EF7D-DDB2-42BD-B672-466EB9F9BF43}" type="slidenum">
              <a:rPr lang="it-IT" smtClean="0"/>
              <a:t>14</a:t>
            </a:fld>
            <a:endParaRPr lang="it-IT"/>
          </a:p>
        </p:txBody>
      </p:sp>
    </p:spTree>
    <p:extLst>
      <p:ext uri="{BB962C8B-B14F-4D97-AF65-F5344CB8AC3E}">
        <p14:creationId xmlns:p14="http://schemas.microsoft.com/office/powerpoint/2010/main" val="35934183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Una delle altre informazioni contenute nelle probe </a:t>
            </a:r>
            <a:r>
              <a:rPr lang="it-IT" dirty="0" err="1"/>
              <a:t>request</a:t>
            </a:r>
            <a:r>
              <a:rPr lang="it-IT" dirty="0"/>
              <a:t> sono gli Information </a:t>
            </a:r>
            <a:r>
              <a:rPr lang="it-IT" dirty="0" err="1"/>
              <a:t>Elements</a:t>
            </a:r>
            <a:r>
              <a:rPr lang="it-IT" dirty="0"/>
              <a:t> o parametri taggati o tags. Servono per segnalare agli </a:t>
            </a:r>
            <a:r>
              <a:rPr lang="it-IT" dirty="0" err="1"/>
              <a:t>ap</a:t>
            </a:r>
            <a:r>
              <a:rPr lang="it-IT" dirty="0"/>
              <a:t> le caratteristiche fisiche del dispositivo mittente. Ognuno possiede un id e il relativo valore</a:t>
            </a:r>
          </a:p>
          <a:p>
            <a:r>
              <a:rPr lang="it-IT" dirty="0"/>
              <a:t>Non sono obbligatori ma lo standard definisce che siano inclusi in ordine crescente di id. Questa pratica però non è sempre seguita quindi oltre al valore che i tag hanno, anche l’ordine di comparizione può essere utilizzata come fonte di discriminazione tra i vari modelli dei dispositivi</a:t>
            </a:r>
          </a:p>
        </p:txBody>
      </p:sp>
      <p:sp>
        <p:nvSpPr>
          <p:cNvPr id="4" name="Segnaposto numero diapositiva 3"/>
          <p:cNvSpPr>
            <a:spLocks noGrp="1"/>
          </p:cNvSpPr>
          <p:nvPr>
            <p:ph type="sldNum" sz="quarter" idx="5"/>
          </p:nvPr>
        </p:nvSpPr>
        <p:spPr/>
        <p:txBody>
          <a:bodyPr/>
          <a:lstStyle/>
          <a:p>
            <a:fld id="{DA21EF7D-DDB2-42BD-B672-466EB9F9BF43}" type="slidenum">
              <a:rPr lang="it-IT" smtClean="0"/>
              <a:t>15</a:t>
            </a:fld>
            <a:endParaRPr lang="it-IT"/>
          </a:p>
        </p:txBody>
      </p:sp>
    </p:spTree>
    <p:extLst>
      <p:ext uri="{BB962C8B-B14F-4D97-AF65-F5344CB8AC3E}">
        <p14:creationId xmlns:p14="http://schemas.microsoft.com/office/powerpoint/2010/main" val="4981801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Dopo aver diviso le richieste in bucket per ogni bucket si controlla se vi siano indirizzi localmente assegnati da dover aggregare. Un’altra informazione contenuta nelle probe </a:t>
            </a:r>
            <a:r>
              <a:rPr lang="it-IT" dirty="0" err="1"/>
              <a:t>request</a:t>
            </a:r>
            <a:r>
              <a:rPr lang="it-IT" dirty="0"/>
              <a:t> è il </a:t>
            </a:r>
            <a:r>
              <a:rPr lang="it-IT" dirty="0" err="1"/>
              <a:t>sequence</a:t>
            </a:r>
            <a:r>
              <a:rPr lang="it-IT" dirty="0"/>
              <a:t> </a:t>
            </a:r>
            <a:r>
              <a:rPr lang="it-IT" dirty="0" err="1"/>
              <a:t>number</a:t>
            </a:r>
            <a:r>
              <a:rPr lang="it-IT" dirty="0"/>
              <a:t>, un contatore intero che si incrementa ad ogni invio di frame durante </a:t>
            </a:r>
            <a:r>
              <a:rPr lang="it-IT" dirty="0" err="1"/>
              <a:t>l’active</a:t>
            </a:r>
            <a:r>
              <a:rPr lang="it-IT" dirty="0"/>
              <a:t> scanning. Se due indirizzi </a:t>
            </a:r>
            <a:r>
              <a:rPr lang="it-IT" dirty="0" err="1"/>
              <a:t>mac</a:t>
            </a:r>
            <a:r>
              <a:rPr lang="it-IT" dirty="0"/>
              <a:t> ricadono nello stesso bucket e i loro </a:t>
            </a:r>
            <a:r>
              <a:rPr lang="it-IT" dirty="0" err="1"/>
              <a:t>sequence</a:t>
            </a:r>
            <a:r>
              <a:rPr lang="it-IT" dirty="0"/>
              <a:t> </a:t>
            </a:r>
            <a:r>
              <a:rPr lang="it-IT" dirty="0" err="1"/>
              <a:t>number</a:t>
            </a:r>
            <a:r>
              <a:rPr lang="it-IT" dirty="0"/>
              <a:t> sono vicini, allora questi vengono aggregati. In realtà alcuni dispositivi anche le informazioni WPS di cui si può sfruttare l’UUID che è stato dimostrato essere generato direttamente dal </a:t>
            </a:r>
            <a:r>
              <a:rPr lang="it-IT" dirty="0" err="1"/>
              <a:t>mac</a:t>
            </a:r>
            <a:r>
              <a:rPr lang="it-IT" dirty="0"/>
              <a:t> globale, quindi </a:t>
            </a:r>
            <a:r>
              <a:rPr lang="it-IT" dirty="0" err="1"/>
              <a:t>uuid</a:t>
            </a:r>
            <a:r>
              <a:rPr lang="it-IT" dirty="0"/>
              <a:t> uguali portano all’aggregazione. Lo stesso discorso vale per gli </a:t>
            </a:r>
            <a:r>
              <a:rPr lang="it-IT" dirty="0" err="1"/>
              <a:t>ssid</a:t>
            </a:r>
            <a:r>
              <a:rPr lang="it-IT" dirty="0"/>
              <a:t>. Le probe </a:t>
            </a:r>
            <a:r>
              <a:rPr lang="it-IT" dirty="0" err="1"/>
              <a:t>request</a:t>
            </a:r>
            <a:r>
              <a:rPr lang="it-IT" dirty="0"/>
              <a:t> possono contenere gli </a:t>
            </a:r>
            <a:r>
              <a:rPr lang="it-IT" dirty="0" err="1"/>
              <a:t>ssid</a:t>
            </a:r>
            <a:r>
              <a:rPr lang="it-IT" dirty="0"/>
              <a:t> delle reti conosciute e liste di </a:t>
            </a:r>
            <a:r>
              <a:rPr lang="it-IT" dirty="0" err="1"/>
              <a:t>ssid</a:t>
            </a:r>
            <a:r>
              <a:rPr lang="it-IT" dirty="0"/>
              <a:t> uguali portano all’aggregazione</a:t>
            </a:r>
          </a:p>
        </p:txBody>
      </p:sp>
      <p:sp>
        <p:nvSpPr>
          <p:cNvPr id="4" name="Segnaposto numero diapositiva 3"/>
          <p:cNvSpPr>
            <a:spLocks noGrp="1"/>
          </p:cNvSpPr>
          <p:nvPr>
            <p:ph type="sldNum" sz="quarter" idx="5"/>
          </p:nvPr>
        </p:nvSpPr>
        <p:spPr/>
        <p:txBody>
          <a:bodyPr/>
          <a:lstStyle/>
          <a:p>
            <a:fld id="{DA21EF7D-DDB2-42BD-B672-466EB9F9BF43}" type="slidenum">
              <a:rPr lang="it-IT" smtClean="0"/>
              <a:t>16</a:t>
            </a:fld>
            <a:endParaRPr lang="it-IT"/>
          </a:p>
        </p:txBody>
      </p:sp>
    </p:spTree>
    <p:extLst>
      <p:ext uri="{BB962C8B-B14F-4D97-AF65-F5344CB8AC3E}">
        <p14:creationId xmlns:p14="http://schemas.microsoft.com/office/powerpoint/2010/main" val="41571015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L’output dello sniffer può essere descritto mediante una somma di due numeri, x1 </a:t>
            </a:r>
            <a:r>
              <a:rPr lang="it-IT" dirty="0" err="1"/>
              <a:t>mac</a:t>
            </a:r>
            <a:r>
              <a:rPr lang="it-IT" dirty="0"/>
              <a:t> globali e x2 </a:t>
            </a:r>
            <a:r>
              <a:rPr lang="it-IT" dirty="0" err="1"/>
              <a:t>mac</a:t>
            </a:r>
            <a:r>
              <a:rPr lang="it-IT" dirty="0"/>
              <a:t> localmente assegnati già aggregati. L’output è una misura rumorosa in quanto dipende dall’accuratezza di x2, cioè da quanto sia preciso il metodo di aggregazione, dal fatto che non tutti abbiano il </a:t>
            </a:r>
            <a:r>
              <a:rPr lang="it-IT" dirty="0" err="1"/>
              <a:t>wifi</a:t>
            </a:r>
            <a:r>
              <a:rPr lang="it-IT" dirty="0"/>
              <a:t> acceso, dal fatto che alcuni dispositivi con </a:t>
            </a:r>
            <a:r>
              <a:rPr lang="it-IT" dirty="0" err="1"/>
              <a:t>wifi</a:t>
            </a:r>
            <a:r>
              <a:rPr lang="it-IT" dirty="0"/>
              <a:t> acceso non siano rilevabili perché «dormienti», dalla portata massima dello strumento, limiti dell’architettura, insomma ci sono parecchie variabili in gioco.</a:t>
            </a:r>
          </a:p>
          <a:p>
            <a:r>
              <a:rPr lang="it-IT" dirty="0"/>
              <a:t>Per stimare quindi il numero di persone si è optato per un modello proporzionale piuttosto che cercare un modello troppo complesso anche perché alla fine il risultato che si vuole raggiungere è la distinzione in tre classi di viabilità.</a:t>
            </a:r>
          </a:p>
        </p:txBody>
      </p:sp>
      <p:sp>
        <p:nvSpPr>
          <p:cNvPr id="4" name="Segnaposto numero diapositiva 3"/>
          <p:cNvSpPr>
            <a:spLocks noGrp="1"/>
          </p:cNvSpPr>
          <p:nvPr>
            <p:ph type="sldNum" sz="quarter" idx="5"/>
          </p:nvPr>
        </p:nvSpPr>
        <p:spPr/>
        <p:txBody>
          <a:bodyPr/>
          <a:lstStyle/>
          <a:p>
            <a:fld id="{DA21EF7D-DDB2-42BD-B672-466EB9F9BF43}" type="slidenum">
              <a:rPr lang="it-IT" smtClean="0"/>
              <a:t>17</a:t>
            </a:fld>
            <a:endParaRPr lang="it-IT"/>
          </a:p>
        </p:txBody>
      </p:sp>
    </p:spTree>
    <p:extLst>
      <p:ext uri="{BB962C8B-B14F-4D97-AF65-F5344CB8AC3E}">
        <p14:creationId xmlns:p14="http://schemas.microsoft.com/office/powerpoint/2010/main" val="638366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Prima di passare al caso di studio ancora due parole sullo strumento. È stato eseguito un test per avere un’idea dell’accuratezza sull’aggregazione con 5 laptop che sono stati messi a randomizzare forzatamente emulando quanto più possibile la randomizzazione dei cellulari. Ognuno salvava la sequenza di </a:t>
            </a:r>
            <a:r>
              <a:rPr lang="it-IT" dirty="0" err="1"/>
              <a:t>mac</a:t>
            </a:r>
            <a:r>
              <a:rPr lang="it-IT" dirty="0"/>
              <a:t> utilizzati e lo script riportava le aggregazioni fatte. Ne è risultata un’accuratezza di quasi l’80% su un migliaio di cambi di </a:t>
            </a:r>
            <a:r>
              <a:rPr lang="it-IT" dirty="0" err="1"/>
              <a:t>mac</a:t>
            </a:r>
            <a:r>
              <a:rPr lang="it-IT" dirty="0"/>
              <a:t> eseguiti.</a:t>
            </a:r>
          </a:p>
          <a:p>
            <a:r>
              <a:rPr lang="it-IT" dirty="0"/>
              <a:t>Per quanto riguarda la portata massima invece siccome non è ancora stato possibile immergere il dispositivo in una folla di migliaia di persone, è stata fatta una stima teorica. Dato un tempo medio di esecuzione per ciclo di 15.8ms e un tempo di decadimento di 70s, a patto di trovare dispositivi sempre diversi se ne possono raggiungere circa 4400. </a:t>
            </a:r>
          </a:p>
        </p:txBody>
      </p:sp>
      <p:sp>
        <p:nvSpPr>
          <p:cNvPr id="4" name="Segnaposto numero diapositiva 3"/>
          <p:cNvSpPr>
            <a:spLocks noGrp="1"/>
          </p:cNvSpPr>
          <p:nvPr>
            <p:ph type="sldNum" sz="quarter" idx="5"/>
          </p:nvPr>
        </p:nvSpPr>
        <p:spPr/>
        <p:txBody>
          <a:bodyPr/>
          <a:lstStyle/>
          <a:p>
            <a:fld id="{DA21EF7D-DDB2-42BD-B672-466EB9F9BF43}" type="slidenum">
              <a:rPr lang="it-IT" smtClean="0"/>
              <a:t>18</a:t>
            </a:fld>
            <a:endParaRPr lang="it-IT"/>
          </a:p>
        </p:txBody>
      </p:sp>
    </p:spTree>
    <p:extLst>
      <p:ext uri="{BB962C8B-B14F-4D97-AF65-F5344CB8AC3E}">
        <p14:creationId xmlns:p14="http://schemas.microsoft.com/office/powerpoint/2010/main" val="7128669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Le Cinque Terre sono cinque antichi borghi situati tra </a:t>
            </a:r>
            <a:r>
              <a:rPr lang="it-IT" dirty="0" err="1"/>
              <a:t>levanto</a:t>
            </a:r>
            <a:r>
              <a:rPr lang="it-IT" dirty="0"/>
              <a:t> e la spezia. Data la situazione geografica impervia, la discesa ai paesi è consentita solo a piedi per cui il mezzo di gran lunga più utilizzato è la ferrovia. Non sono aree adatte al turismo di massa che vedono durante i periodi di alta stagione a causa della mancanza di spazi adeguati, specialmente nelle stazioni ferroviarie. È proprio presso le cinque stazioni, o meglio presso i 5 terre point presso le stazioni che sono stati piazzati i sensori.</a:t>
            </a:r>
          </a:p>
        </p:txBody>
      </p:sp>
      <p:sp>
        <p:nvSpPr>
          <p:cNvPr id="4" name="Segnaposto numero diapositiva 3"/>
          <p:cNvSpPr>
            <a:spLocks noGrp="1"/>
          </p:cNvSpPr>
          <p:nvPr>
            <p:ph type="sldNum" sz="quarter" idx="5"/>
          </p:nvPr>
        </p:nvSpPr>
        <p:spPr/>
        <p:txBody>
          <a:bodyPr/>
          <a:lstStyle/>
          <a:p>
            <a:fld id="{DA21EF7D-DDB2-42BD-B672-466EB9F9BF43}" type="slidenum">
              <a:rPr lang="it-IT" smtClean="0"/>
              <a:t>19</a:t>
            </a:fld>
            <a:endParaRPr lang="it-IT"/>
          </a:p>
        </p:txBody>
      </p:sp>
    </p:spTree>
    <p:extLst>
      <p:ext uri="{BB962C8B-B14F-4D97-AF65-F5344CB8AC3E}">
        <p14:creationId xmlns:p14="http://schemas.microsoft.com/office/powerpoint/2010/main" val="4199862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Durante la discussione toccherò i seguenti punti. Partendo da concetti generici arriverò a spiegare come funziona l’architettura proposta e come questa sia stata applicata al caso di studio</a:t>
            </a:r>
          </a:p>
        </p:txBody>
      </p:sp>
      <p:sp>
        <p:nvSpPr>
          <p:cNvPr id="4" name="Segnaposto numero diapositiva 3"/>
          <p:cNvSpPr>
            <a:spLocks noGrp="1"/>
          </p:cNvSpPr>
          <p:nvPr>
            <p:ph type="sldNum" sz="quarter" idx="5"/>
          </p:nvPr>
        </p:nvSpPr>
        <p:spPr/>
        <p:txBody>
          <a:bodyPr/>
          <a:lstStyle/>
          <a:p>
            <a:fld id="{DA21EF7D-DDB2-42BD-B672-466EB9F9BF43}" type="slidenum">
              <a:rPr lang="it-IT" smtClean="0"/>
              <a:t>2</a:t>
            </a:fld>
            <a:endParaRPr lang="it-IT"/>
          </a:p>
        </p:txBody>
      </p:sp>
    </p:spTree>
    <p:extLst>
      <p:ext uri="{BB962C8B-B14F-4D97-AF65-F5344CB8AC3E}">
        <p14:creationId xmlns:p14="http://schemas.microsoft.com/office/powerpoint/2010/main" val="33010894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Monterosso è il primo paese viaggiando da nord a sud. Questo insieme a Riomaggiore, che è l’ultimo, costituiscono i maggiori punti di scambio dei treni per coloro che vogliono visitare il parco. Come si può vedere il sensore capta sia le persone sui binari, sia sulla passeggiata lungomare sottostante la stazione.</a:t>
            </a:r>
          </a:p>
        </p:txBody>
      </p:sp>
      <p:sp>
        <p:nvSpPr>
          <p:cNvPr id="4" name="Segnaposto numero diapositiva 3"/>
          <p:cNvSpPr>
            <a:spLocks noGrp="1"/>
          </p:cNvSpPr>
          <p:nvPr>
            <p:ph type="sldNum" sz="quarter" idx="5"/>
          </p:nvPr>
        </p:nvSpPr>
        <p:spPr/>
        <p:txBody>
          <a:bodyPr/>
          <a:lstStyle/>
          <a:p>
            <a:fld id="{DA21EF7D-DDB2-42BD-B672-466EB9F9BF43}" type="slidenum">
              <a:rPr lang="it-IT" smtClean="0"/>
              <a:t>20</a:t>
            </a:fld>
            <a:endParaRPr lang="it-IT"/>
          </a:p>
        </p:txBody>
      </p:sp>
    </p:spTree>
    <p:extLst>
      <p:ext uri="{BB962C8B-B14F-4D97-AF65-F5344CB8AC3E}">
        <p14:creationId xmlns:p14="http://schemas.microsoft.com/office/powerpoint/2010/main" val="6333231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Vernazza è il secondo paese che si incontra. L’ufficio del 5 terre point è proprio in mezzo ai binari e consente il monitoraggio completo della stazione. L’accesso è possibile solo tramite una scala dalla via sottostante ed essendo questa appunto sotto la stazione è monitorata anch’essa. </a:t>
            </a:r>
          </a:p>
        </p:txBody>
      </p:sp>
      <p:sp>
        <p:nvSpPr>
          <p:cNvPr id="4" name="Segnaposto numero diapositiva 3"/>
          <p:cNvSpPr>
            <a:spLocks noGrp="1"/>
          </p:cNvSpPr>
          <p:nvPr>
            <p:ph type="sldNum" sz="quarter" idx="5"/>
          </p:nvPr>
        </p:nvSpPr>
        <p:spPr/>
        <p:txBody>
          <a:bodyPr/>
          <a:lstStyle/>
          <a:p>
            <a:fld id="{DA21EF7D-DDB2-42BD-B672-466EB9F9BF43}" type="slidenum">
              <a:rPr lang="it-IT" smtClean="0"/>
              <a:t>21</a:t>
            </a:fld>
            <a:endParaRPr lang="it-IT"/>
          </a:p>
        </p:txBody>
      </p:sp>
    </p:spTree>
    <p:extLst>
      <p:ext uri="{BB962C8B-B14F-4D97-AF65-F5344CB8AC3E}">
        <p14:creationId xmlns:p14="http://schemas.microsoft.com/office/powerpoint/2010/main" val="33776375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Il terzo paese è </a:t>
            </a:r>
            <a:r>
              <a:rPr lang="it-IT" dirty="0" err="1"/>
              <a:t>corniglia</a:t>
            </a:r>
            <a:r>
              <a:rPr lang="it-IT" dirty="0"/>
              <a:t>. Anche in questo caso la stazione ha un’unica via di fuga dove i turisti si incamminano verso i sentieri. La massa è costretta a seguire un vicolo di cui il 5 terre point fa angolo per cui tutto il traffico riesce ad essere monitorato</a:t>
            </a:r>
          </a:p>
        </p:txBody>
      </p:sp>
      <p:sp>
        <p:nvSpPr>
          <p:cNvPr id="4" name="Segnaposto numero diapositiva 3"/>
          <p:cNvSpPr>
            <a:spLocks noGrp="1"/>
          </p:cNvSpPr>
          <p:nvPr>
            <p:ph type="sldNum" sz="quarter" idx="5"/>
          </p:nvPr>
        </p:nvSpPr>
        <p:spPr/>
        <p:txBody>
          <a:bodyPr/>
          <a:lstStyle/>
          <a:p>
            <a:fld id="{DA21EF7D-DDB2-42BD-B672-466EB9F9BF43}" type="slidenum">
              <a:rPr lang="it-IT" smtClean="0"/>
              <a:t>22</a:t>
            </a:fld>
            <a:endParaRPr lang="it-IT"/>
          </a:p>
        </p:txBody>
      </p:sp>
    </p:spTree>
    <p:extLst>
      <p:ext uri="{BB962C8B-B14F-4D97-AF65-F5344CB8AC3E}">
        <p14:creationId xmlns:p14="http://schemas.microsoft.com/office/powerpoint/2010/main" val="2627432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 penultima stazione è quella di </a:t>
            </a:r>
            <a:r>
              <a:rPr lang="it-IT" dirty="0" err="1"/>
              <a:t>manarola</a:t>
            </a:r>
            <a:r>
              <a:rPr lang="it-IT" dirty="0"/>
              <a:t> e come per le altre i turisti sono obbligati a seguire un sottopassaggio e transitare presso una piazzetta antistante il 5 terre point, per poi proseguire lungo un tunnel che collega la stazione al paese. Motivo in più per monitorare quest’area</a:t>
            </a:r>
          </a:p>
        </p:txBody>
      </p:sp>
      <p:sp>
        <p:nvSpPr>
          <p:cNvPr id="4" name="Segnaposto numero diapositiva 3"/>
          <p:cNvSpPr>
            <a:spLocks noGrp="1"/>
          </p:cNvSpPr>
          <p:nvPr>
            <p:ph type="sldNum" sz="quarter" idx="5"/>
          </p:nvPr>
        </p:nvSpPr>
        <p:spPr/>
        <p:txBody>
          <a:bodyPr/>
          <a:lstStyle/>
          <a:p>
            <a:fld id="{DA21EF7D-DDB2-42BD-B672-466EB9F9BF43}" type="slidenum">
              <a:rPr lang="it-IT" smtClean="0"/>
              <a:t>23</a:t>
            </a:fld>
            <a:endParaRPr lang="it-IT"/>
          </a:p>
        </p:txBody>
      </p:sp>
    </p:spTree>
    <p:extLst>
      <p:ext uri="{BB962C8B-B14F-4D97-AF65-F5344CB8AC3E}">
        <p14:creationId xmlns:p14="http://schemas.microsoft.com/office/powerpoint/2010/main" val="30942443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Riomaggiore è l’ultimo borgo che come già detto, assieme a </a:t>
            </a:r>
            <a:r>
              <a:rPr lang="it-IT" dirty="0" err="1"/>
              <a:t>monterosso</a:t>
            </a:r>
            <a:r>
              <a:rPr lang="it-IT" dirty="0"/>
              <a:t> delimita le cinque terre. Qui l’area è un po’ più grande rispetto alle precedenti, ci sono più vie di fuga e la piazza è decisamente più capiente rispetto a quella di </a:t>
            </a:r>
            <a:r>
              <a:rPr lang="it-IT" dirty="0" err="1"/>
              <a:t>manarola</a:t>
            </a:r>
            <a:r>
              <a:rPr lang="it-IT" dirty="0"/>
              <a:t>. Il 5 terre point si trova proprio nella piazza, tra la stazione e il tunnel che la collega al paese</a:t>
            </a:r>
          </a:p>
        </p:txBody>
      </p:sp>
      <p:sp>
        <p:nvSpPr>
          <p:cNvPr id="4" name="Segnaposto numero diapositiva 3"/>
          <p:cNvSpPr>
            <a:spLocks noGrp="1"/>
          </p:cNvSpPr>
          <p:nvPr>
            <p:ph type="sldNum" sz="quarter" idx="5"/>
          </p:nvPr>
        </p:nvSpPr>
        <p:spPr/>
        <p:txBody>
          <a:bodyPr/>
          <a:lstStyle/>
          <a:p>
            <a:fld id="{DA21EF7D-DDB2-42BD-B672-466EB9F9BF43}" type="slidenum">
              <a:rPr lang="it-IT" smtClean="0"/>
              <a:t>24</a:t>
            </a:fld>
            <a:endParaRPr lang="it-IT"/>
          </a:p>
        </p:txBody>
      </p:sp>
    </p:spTree>
    <p:extLst>
      <p:ext uri="{BB962C8B-B14F-4D97-AF65-F5344CB8AC3E}">
        <p14:creationId xmlns:p14="http://schemas.microsoft.com/office/powerpoint/2010/main" val="13578011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L’applicazione web per la visualizzazione dei dati è composta da una mappa con i pulsanti per spostarsi rapidamente da un paese all’altro. Sono presenti i marker in corrispondenza di dove sono piazzati i sensori e cliccandoci sopra viene mostrato all’utente uno storico dell’ultima ora.</a:t>
            </a:r>
          </a:p>
          <a:p>
            <a:r>
              <a:rPr lang="it-IT" dirty="0"/>
              <a:t>L’area coperta da ogni sensore prende il colore a seconda della classificazione di cui abbiamo parlato all’inizio. Verde, giallo, rosso e cambia automaticamente davanti all’utente quando si verifica un passaggio di stato</a:t>
            </a:r>
          </a:p>
        </p:txBody>
      </p:sp>
      <p:sp>
        <p:nvSpPr>
          <p:cNvPr id="4" name="Segnaposto numero diapositiva 3"/>
          <p:cNvSpPr>
            <a:spLocks noGrp="1"/>
          </p:cNvSpPr>
          <p:nvPr>
            <p:ph type="sldNum" sz="quarter" idx="5"/>
          </p:nvPr>
        </p:nvSpPr>
        <p:spPr/>
        <p:txBody>
          <a:bodyPr/>
          <a:lstStyle/>
          <a:p>
            <a:fld id="{DA21EF7D-DDB2-42BD-B672-466EB9F9BF43}" type="slidenum">
              <a:rPr lang="it-IT" smtClean="0"/>
              <a:t>25</a:t>
            </a:fld>
            <a:endParaRPr lang="it-IT"/>
          </a:p>
        </p:txBody>
      </p:sp>
    </p:spTree>
    <p:extLst>
      <p:ext uri="{BB962C8B-B14F-4D97-AF65-F5344CB8AC3E}">
        <p14:creationId xmlns:p14="http://schemas.microsoft.com/office/powerpoint/2010/main" val="1032661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Una sezione sottostante la mappa consente di visualizzare un intervallo personalizzato di uno tra i sensori disponibili. Su questo grafico si può zoomare, rimpicciolire le parti interessate</a:t>
            </a:r>
          </a:p>
        </p:txBody>
      </p:sp>
      <p:sp>
        <p:nvSpPr>
          <p:cNvPr id="4" name="Segnaposto numero diapositiva 3"/>
          <p:cNvSpPr>
            <a:spLocks noGrp="1"/>
          </p:cNvSpPr>
          <p:nvPr>
            <p:ph type="sldNum" sz="quarter" idx="5"/>
          </p:nvPr>
        </p:nvSpPr>
        <p:spPr/>
        <p:txBody>
          <a:bodyPr/>
          <a:lstStyle/>
          <a:p>
            <a:fld id="{DA21EF7D-DDB2-42BD-B672-466EB9F9BF43}" type="slidenum">
              <a:rPr lang="it-IT" smtClean="0"/>
              <a:t>26</a:t>
            </a:fld>
            <a:endParaRPr lang="it-IT"/>
          </a:p>
        </p:txBody>
      </p:sp>
    </p:spTree>
    <p:extLst>
      <p:ext uri="{BB962C8B-B14F-4D97-AF65-F5344CB8AC3E}">
        <p14:creationId xmlns:p14="http://schemas.microsoft.com/office/powerpoint/2010/main" val="11122541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 sensori ora come ora sono attivi 24h su 24 e siccome il sistema è online da relativamente poco tempo è stato stimato un parametro proporzionale di 1,35 che permette una stima piuttosto veritiera del livello di traffico. Per quanto riguarda la randomizzazione è vero, è un meccanismo che impedisce il tracking ma ha comunque delle falle. Sarebbe opportuno che il contenuto delle probe </a:t>
            </a:r>
            <a:r>
              <a:rPr lang="it-IT" dirty="0" err="1"/>
              <a:t>request</a:t>
            </a:r>
            <a:r>
              <a:rPr lang="it-IT" dirty="0"/>
              <a:t> fosse ridotto all’essenziale per impedire il </a:t>
            </a:r>
            <a:r>
              <a:rPr lang="it-IT" dirty="0" err="1"/>
              <a:t>fingerprinting</a:t>
            </a:r>
            <a:r>
              <a:rPr lang="it-IT" dirty="0"/>
              <a:t>. Sarebbe opportuno anche resettare il </a:t>
            </a:r>
            <a:r>
              <a:rPr lang="it-IT" dirty="0" err="1"/>
              <a:t>sequence</a:t>
            </a:r>
            <a:r>
              <a:rPr lang="it-IT" dirty="0"/>
              <a:t> </a:t>
            </a:r>
            <a:r>
              <a:rPr lang="it-IT" dirty="0" err="1"/>
              <a:t>number</a:t>
            </a:r>
            <a:r>
              <a:rPr lang="it-IT" dirty="0"/>
              <a:t> ad ogni cambio indirizzo. La randomizzazione dovrebbe essere adottata da tutti i sistemi operativi perché per esempio nonostante sui </a:t>
            </a:r>
            <a:r>
              <a:rPr lang="it-IT" dirty="0" err="1"/>
              <a:t>samsung</a:t>
            </a:r>
            <a:r>
              <a:rPr lang="it-IT" dirty="0"/>
              <a:t> giri </a:t>
            </a:r>
            <a:r>
              <a:rPr lang="it-IT" dirty="0" err="1"/>
              <a:t>android</a:t>
            </a:r>
            <a:r>
              <a:rPr lang="it-IT" dirty="0"/>
              <a:t>, questi non randomizzano.</a:t>
            </a:r>
          </a:p>
        </p:txBody>
      </p:sp>
      <p:sp>
        <p:nvSpPr>
          <p:cNvPr id="4" name="Segnaposto numero diapositiva 3"/>
          <p:cNvSpPr>
            <a:spLocks noGrp="1"/>
          </p:cNvSpPr>
          <p:nvPr>
            <p:ph type="sldNum" sz="quarter" idx="5"/>
          </p:nvPr>
        </p:nvSpPr>
        <p:spPr/>
        <p:txBody>
          <a:bodyPr/>
          <a:lstStyle/>
          <a:p>
            <a:fld id="{DA21EF7D-DDB2-42BD-B672-466EB9F9BF43}" type="slidenum">
              <a:rPr lang="it-IT" smtClean="0"/>
              <a:t>27</a:t>
            </a:fld>
            <a:endParaRPr lang="it-IT"/>
          </a:p>
        </p:txBody>
      </p:sp>
    </p:spTree>
    <p:extLst>
      <p:ext uri="{BB962C8B-B14F-4D97-AF65-F5344CB8AC3E}">
        <p14:creationId xmlns:p14="http://schemas.microsoft.com/office/powerpoint/2010/main" val="12778243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Le rilevazioni attualmente in corso, assieme a meteo, giorno della settimana, festività e stagione potrebbero essere una base per un dataset su cui sviluppare un modulo previsionale. Le previsioni trasformerebbero così l’</a:t>
            </a:r>
            <a:r>
              <a:rPr lang="it-IT" dirty="0" err="1"/>
              <a:t>applicaizone</a:t>
            </a:r>
            <a:r>
              <a:rPr lang="it-IT" dirty="0"/>
              <a:t> web in uno strumento per i turisti oltre che per i gestori del parco. Volendo si potrebbe utilizzare l’informazione dei </a:t>
            </a:r>
            <a:r>
              <a:rPr lang="it-IT" dirty="0" err="1"/>
              <a:t>mac</a:t>
            </a:r>
            <a:r>
              <a:rPr lang="it-IT" dirty="0"/>
              <a:t> globali per vedere quali siano i percorsi più battuti e con quali tempistiche o per fare calcoli all’interno di uno stesso paese avendo a disposizione più sensori per ogni borgo. </a:t>
            </a:r>
          </a:p>
        </p:txBody>
      </p:sp>
      <p:sp>
        <p:nvSpPr>
          <p:cNvPr id="4" name="Segnaposto numero diapositiva 3"/>
          <p:cNvSpPr>
            <a:spLocks noGrp="1"/>
          </p:cNvSpPr>
          <p:nvPr>
            <p:ph type="sldNum" sz="quarter" idx="5"/>
          </p:nvPr>
        </p:nvSpPr>
        <p:spPr/>
        <p:txBody>
          <a:bodyPr/>
          <a:lstStyle/>
          <a:p>
            <a:fld id="{DA21EF7D-DDB2-42BD-B672-466EB9F9BF43}" type="slidenum">
              <a:rPr lang="it-IT" smtClean="0"/>
              <a:t>28</a:t>
            </a:fld>
            <a:endParaRPr lang="it-IT"/>
          </a:p>
        </p:txBody>
      </p:sp>
    </p:spTree>
    <p:extLst>
      <p:ext uri="{BB962C8B-B14F-4D97-AF65-F5344CB8AC3E}">
        <p14:creationId xmlns:p14="http://schemas.microsoft.com/office/powerpoint/2010/main" val="25256411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DA21EF7D-DDB2-42BD-B672-466EB9F9BF43}" type="slidenum">
              <a:rPr lang="it-IT" smtClean="0"/>
              <a:t>29</a:t>
            </a:fld>
            <a:endParaRPr lang="it-IT"/>
          </a:p>
        </p:txBody>
      </p:sp>
    </p:spTree>
    <p:extLst>
      <p:ext uri="{BB962C8B-B14F-4D97-AF65-F5344CB8AC3E}">
        <p14:creationId xmlns:p14="http://schemas.microsoft.com/office/powerpoint/2010/main" val="221310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Tutto comincia dalla necessità di prevenire situazioni pericolose causate da sovraffollamenti pedonali in luoghi la cui capacità massima è spesso messa a dura prova.</a:t>
            </a:r>
          </a:p>
          <a:p>
            <a:r>
              <a:rPr lang="it-IT" dirty="0"/>
              <a:t>Il grande sviluppo tecnologico che è in atto ogni giorno consente metodi di monitoraggio alternativi rispetto alla classica videosorveglianza. Per questi due motivi si è deciso di sviluppare un sistema di monitoraggio pedonale il cui obiettivo è quello di stimare la densità pedonale per classificare il traffico in tre livelli di viabilità, banalmente poco affollato, affollato e a rischio. Il sistema dovrebbe aiutare quindi la prevenzione e lo smaltimento di situazioni pericolose mediante sensori </a:t>
            </a:r>
            <a:r>
              <a:rPr lang="it-IT" dirty="0" err="1"/>
              <a:t>wifi</a:t>
            </a:r>
            <a:endParaRPr lang="it-IT" dirty="0"/>
          </a:p>
        </p:txBody>
      </p:sp>
      <p:sp>
        <p:nvSpPr>
          <p:cNvPr id="4" name="Segnaposto numero diapositiva 3"/>
          <p:cNvSpPr>
            <a:spLocks noGrp="1"/>
          </p:cNvSpPr>
          <p:nvPr>
            <p:ph type="sldNum" sz="quarter" idx="5"/>
          </p:nvPr>
        </p:nvSpPr>
        <p:spPr/>
        <p:txBody>
          <a:bodyPr/>
          <a:lstStyle/>
          <a:p>
            <a:fld id="{DA21EF7D-DDB2-42BD-B672-466EB9F9BF43}" type="slidenum">
              <a:rPr lang="it-IT" smtClean="0"/>
              <a:t>3</a:t>
            </a:fld>
            <a:endParaRPr lang="it-IT"/>
          </a:p>
        </p:txBody>
      </p:sp>
    </p:spTree>
    <p:extLst>
      <p:ext uri="{BB962C8B-B14F-4D97-AF65-F5344CB8AC3E}">
        <p14:creationId xmlns:p14="http://schemas.microsoft.com/office/powerpoint/2010/main" val="5942238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 più classici dispositivi impiegati nel monitoraggio sono le videocamere. Registrando immagini </a:t>
            </a:r>
            <a:r>
              <a:rPr lang="it-IT" dirty="0" err="1"/>
              <a:t>rgb</a:t>
            </a:r>
            <a:r>
              <a:rPr lang="it-IT" dirty="0"/>
              <a:t> o in scala di grigio si può estrarre il </a:t>
            </a:r>
            <a:r>
              <a:rPr lang="it-IT" dirty="0" err="1"/>
              <a:t>foreground</a:t>
            </a:r>
            <a:r>
              <a:rPr lang="it-IT" dirty="0"/>
              <a:t> con diversi algoritmi come frame </a:t>
            </a:r>
            <a:r>
              <a:rPr lang="it-IT" dirty="0" err="1"/>
              <a:t>differencing</a:t>
            </a:r>
            <a:r>
              <a:rPr lang="it-IT" dirty="0"/>
              <a:t> o background </a:t>
            </a:r>
            <a:r>
              <a:rPr lang="it-IT" dirty="0" err="1"/>
              <a:t>subtraction</a:t>
            </a:r>
            <a:r>
              <a:rPr lang="it-IT" dirty="0"/>
              <a:t>. All’interno della </a:t>
            </a:r>
            <a:r>
              <a:rPr lang="it-IT" dirty="0" err="1"/>
              <a:t>Crowd</a:t>
            </a:r>
            <a:r>
              <a:rPr lang="it-IT" dirty="0"/>
              <a:t> </a:t>
            </a:r>
            <a:r>
              <a:rPr lang="it-IT" dirty="0" err="1"/>
              <a:t>analysis</a:t>
            </a:r>
            <a:r>
              <a:rPr lang="it-IT" dirty="0"/>
              <a:t> vengono impiegate a livello macroscopico, in particolare per problemi di tipo ROI (</a:t>
            </a:r>
            <a:r>
              <a:rPr lang="it-IT" dirty="0" err="1"/>
              <a:t>Region</a:t>
            </a:r>
            <a:r>
              <a:rPr lang="it-IT" dirty="0"/>
              <a:t> of </a:t>
            </a:r>
            <a:r>
              <a:rPr lang="it-IT" dirty="0" err="1"/>
              <a:t>interest</a:t>
            </a:r>
            <a:r>
              <a:rPr lang="it-IT" dirty="0"/>
              <a:t>) ovvero la stima del numero di persone all’interno dell’area catturata da cui si può ricavare la densità.</a:t>
            </a:r>
          </a:p>
          <a:p>
            <a:r>
              <a:rPr lang="it-IT" dirty="0"/>
              <a:t>I problemi principali dell’utilizzo delle telecamere riguardano la diminuzione di precisione con grandi masse e con meteo e condizioni di luce che variano durante la registrazione. Le occlusioni dovute al posizionamento, i vincoli sul posizionamento, l’impatto estetico che comportano e registrando i volti delle persone possono nascere controversie riguardo la privacy </a:t>
            </a:r>
          </a:p>
        </p:txBody>
      </p:sp>
      <p:sp>
        <p:nvSpPr>
          <p:cNvPr id="4" name="Segnaposto numero diapositiva 3"/>
          <p:cNvSpPr>
            <a:spLocks noGrp="1"/>
          </p:cNvSpPr>
          <p:nvPr>
            <p:ph type="sldNum" sz="quarter" idx="5"/>
          </p:nvPr>
        </p:nvSpPr>
        <p:spPr/>
        <p:txBody>
          <a:bodyPr/>
          <a:lstStyle/>
          <a:p>
            <a:fld id="{DA21EF7D-DDB2-42BD-B672-466EB9F9BF43}" type="slidenum">
              <a:rPr lang="it-IT" smtClean="0"/>
              <a:t>4</a:t>
            </a:fld>
            <a:endParaRPr lang="it-IT"/>
          </a:p>
        </p:txBody>
      </p:sp>
    </p:spTree>
    <p:extLst>
      <p:ext uri="{BB962C8B-B14F-4D97-AF65-F5344CB8AC3E}">
        <p14:creationId xmlns:p14="http://schemas.microsoft.com/office/powerpoint/2010/main" val="3960526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Le videocamere stereoscopiche sono videocamere che impiegano più di un punto di vista per avere informazioni sulla profondità. Come le videocamere normali registrano immagini e quindi hanno tutti gli svantaggi precedentemente menzionati.</a:t>
            </a:r>
          </a:p>
          <a:p>
            <a:r>
              <a:rPr lang="it-IT" dirty="0"/>
              <a:t>Questi dispositivi però sono impiegati all’interno della </a:t>
            </a:r>
            <a:r>
              <a:rPr lang="it-IT" dirty="0" err="1"/>
              <a:t>Crowd</a:t>
            </a:r>
            <a:r>
              <a:rPr lang="it-IT" dirty="0"/>
              <a:t> Analysis per risolvere problemi a livello microscopico, cioè sul singolo individuo all’interno della folla. I problemi di tipo LOI (line of </a:t>
            </a:r>
            <a:r>
              <a:rPr lang="it-IT" dirty="0" err="1"/>
              <a:t>interest</a:t>
            </a:r>
            <a:r>
              <a:rPr lang="it-IT" dirty="0"/>
              <a:t>) hanno come obiettivo quello di ottenere la differenza di persone entranti o uscenti da un varco (che sarebbe appunto la linea di line of </a:t>
            </a:r>
            <a:r>
              <a:rPr lang="it-IT" dirty="0" err="1"/>
              <a:t>interest</a:t>
            </a:r>
            <a:r>
              <a:rPr lang="it-IT" dirty="0"/>
              <a:t>)</a:t>
            </a:r>
          </a:p>
          <a:p>
            <a:r>
              <a:rPr lang="it-IT" dirty="0"/>
              <a:t>Quindi nasce un altro vincolo sul posizionamento che deve essere effettuato sulla verticale del varco. Inoltre sono poco applicabili all’esterno o in aree che hanno molteplici vie di fuga.</a:t>
            </a:r>
          </a:p>
        </p:txBody>
      </p:sp>
      <p:sp>
        <p:nvSpPr>
          <p:cNvPr id="4" name="Segnaposto numero diapositiva 3"/>
          <p:cNvSpPr>
            <a:spLocks noGrp="1"/>
          </p:cNvSpPr>
          <p:nvPr>
            <p:ph type="sldNum" sz="quarter" idx="5"/>
          </p:nvPr>
        </p:nvSpPr>
        <p:spPr/>
        <p:txBody>
          <a:bodyPr/>
          <a:lstStyle/>
          <a:p>
            <a:fld id="{DA21EF7D-DDB2-42BD-B672-466EB9F9BF43}" type="slidenum">
              <a:rPr lang="it-IT" smtClean="0"/>
              <a:t>5</a:t>
            </a:fld>
            <a:endParaRPr lang="it-IT"/>
          </a:p>
        </p:txBody>
      </p:sp>
    </p:spTree>
    <p:extLst>
      <p:ext uri="{BB962C8B-B14F-4D97-AF65-F5344CB8AC3E}">
        <p14:creationId xmlns:p14="http://schemas.microsoft.com/office/powerpoint/2010/main" val="5383874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 laser e gli infrarossi sono una buona alternativa alle telecamere stereoscopiche in quanto non necessitando di registrare immagini ad alta risoluzione la complessità del conto è molto alleggerita. Ovviamente sempre per problemi di tipo LOI</a:t>
            </a:r>
          </a:p>
        </p:txBody>
      </p:sp>
      <p:sp>
        <p:nvSpPr>
          <p:cNvPr id="4" name="Segnaposto numero diapositiva 3"/>
          <p:cNvSpPr>
            <a:spLocks noGrp="1"/>
          </p:cNvSpPr>
          <p:nvPr>
            <p:ph type="sldNum" sz="quarter" idx="5"/>
          </p:nvPr>
        </p:nvSpPr>
        <p:spPr/>
        <p:txBody>
          <a:bodyPr/>
          <a:lstStyle/>
          <a:p>
            <a:fld id="{DA21EF7D-DDB2-42BD-B672-466EB9F9BF43}" type="slidenum">
              <a:rPr lang="it-IT" smtClean="0"/>
              <a:t>6</a:t>
            </a:fld>
            <a:endParaRPr lang="it-IT"/>
          </a:p>
        </p:txBody>
      </p:sp>
    </p:spTree>
    <p:extLst>
      <p:ext uri="{BB962C8B-B14F-4D97-AF65-F5344CB8AC3E}">
        <p14:creationId xmlns:p14="http://schemas.microsoft.com/office/powerpoint/2010/main" val="2507408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Una tecnologia ancora poco affermata, protagonista solo di esperimenti è rappresentata dagli sniffer </a:t>
            </a:r>
            <a:r>
              <a:rPr lang="it-IT" dirty="0" err="1"/>
              <a:t>wifi</a:t>
            </a:r>
            <a:r>
              <a:rPr lang="it-IT" dirty="0"/>
              <a:t>. Uno sniffer in gergo è un sistema effettua un’intercettazione passiva del traffico sulla rete. Se supponiamo che in questo periodo digitalizzato ogni persona sia rappresentata dal suo smartphone, contando il numero di dispositivi potremmo essere in grado di stimare il numero di persone presenti nel raggio d’azione del sensore. Si ritorna quindi a problemi ROI senza però avere gli svantaggi dovuti al posizionamento di una telecamera. I sensori sono spesso </a:t>
            </a:r>
            <a:r>
              <a:rPr lang="it-IT" dirty="0" err="1"/>
              <a:t>homemade</a:t>
            </a:r>
            <a:r>
              <a:rPr lang="it-IT" dirty="0"/>
              <a:t>, a basso costo, discreti perché non hanno particolari vincoli di posizionamento e non sono influenzati dall’illuminazione. </a:t>
            </a:r>
          </a:p>
          <a:p>
            <a:r>
              <a:rPr lang="it-IT" dirty="0"/>
              <a:t>La supposizione fatta precedentemente è alquanto forte, perché ogni persona potrebbe avere più cellulari come nessuno rilevabile. Andrebbe calcolato il tasso di rilevazione rispetto alla verità ma si pensa che per discriminare il traffico in tre livelli questo basti.</a:t>
            </a:r>
          </a:p>
        </p:txBody>
      </p:sp>
      <p:sp>
        <p:nvSpPr>
          <p:cNvPr id="4" name="Segnaposto numero diapositiva 3"/>
          <p:cNvSpPr>
            <a:spLocks noGrp="1"/>
          </p:cNvSpPr>
          <p:nvPr>
            <p:ph type="sldNum" sz="quarter" idx="5"/>
          </p:nvPr>
        </p:nvSpPr>
        <p:spPr/>
        <p:txBody>
          <a:bodyPr/>
          <a:lstStyle/>
          <a:p>
            <a:fld id="{DA21EF7D-DDB2-42BD-B672-466EB9F9BF43}" type="slidenum">
              <a:rPr lang="it-IT" smtClean="0"/>
              <a:t>7</a:t>
            </a:fld>
            <a:endParaRPr lang="it-IT"/>
          </a:p>
        </p:txBody>
      </p:sp>
    </p:spTree>
    <p:extLst>
      <p:ext uri="{BB962C8B-B14F-4D97-AF65-F5344CB8AC3E}">
        <p14:creationId xmlns:p14="http://schemas.microsoft.com/office/powerpoint/2010/main" val="33828814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Lo standard IEEE 802.11 definisce 3 tipi di frame scambiati dai dispositivi </a:t>
            </a:r>
            <a:r>
              <a:rPr lang="it-IT" dirty="0" err="1"/>
              <a:t>wifi</a:t>
            </a:r>
            <a:r>
              <a:rPr lang="it-IT" dirty="0"/>
              <a:t>: </a:t>
            </a:r>
            <a:r>
              <a:rPr lang="it-IT" dirty="0" err="1"/>
              <a:t>magagement</a:t>
            </a:r>
            <a:r>
              <a:rPr lang="it-IT" dirty="0"/>
              <a:t> frame, control frame, data frame. Quello che ci interessa approfondire è il tipo management di cui fanno parte altri 5 </a:t>
            </a:r>
            <a:r>
              <a:rPr lang="it-IT" dirty="0" err="1"/>
              <a:t>sottoframe</a:t>
            </a:r>
            <a:r>
              <a:rPr lang="it-IT" dirty="0"/>
              <a:t>: </a:t>
            </a:r>
            <a:r>
              <a:rPr lang="it-IT" dirty="0" err="1"/>
              <a:t>association</a:t>
            </a:r>
            <a:r>
              <a:rPr lang="it-IT" dirty="0"/>
              <a:t>, authentication, beacon e probe </a:t>
            </a:r>
            <a:r>
              <a:rPr lang="it-IT" dirty="0" err="1"/>
              <a:t>request</a:t>
            </a:r>
            <a:r>
              <a:rPr lang="it-IT" dirty="0"/>
              <a:t>/</a:t>
            </a:r>
            <a:r>
              <a:rPr lang="it-IT" dirty="0" err="1"/>
              <a:t>response</a:t>
            </a:r>
            <a:endParaRPr lang="it-IT" dirty="0"/>
          </a:p>
        </p:txBody>
      </p:sp>
      <p:sp>
        <p:nvSpPr>
          <p:cNvPr id="4" name="Segnaposto numero diapositiva 3"/>
          <p:cNvSpPr>
            <a:spLocks noGrp="1"/>
          </p:cNvSpPr>
          <p:nvPr>
            <p:ph type="sldNum" sz="quarter" idx="5"/>
          </p:nvPr>
        </p:nvSpPr>
        <p:spPr/>
        <p:txBody>
          <a:bodyPr/>
          <a:lstStyle/>
          <a:p>
            <a:fld id="{DA21EF7D-DDB2-42BD-B672-466EB9F9BF43}" type="slidenum">
              <a:rPr lang="it-IT" smtClean="0"/>
              <a:t>8</a:t>
            </a:fld>
            <a:endParaRPr lang="it-IT"/>
          </a:p>
        </p:txBody>
      </p:sp>
    </p:spTree>
    <p:extLst>
      <p:ext uri="{BB962C8B-B14F-4D97-AF65-F5344CB8AC3E}">
        <p14:creationId xmlns:p14="http://schemas.microsoft.com/office/powerpoint/2010/main" val="4223140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Restringendo ancora il campo vediamo come un dispositivo ricerca le reti wireless. Innanzitutto i beacon sono messaggi che gli access point inviano per segnalare la propria presenza e il proprio </a:t>
            </a:r>
            <a:r>
              <a:rPr lang="it-IT" dirty="0" err="1"/>
              <a:t>ssid</a:t>
            </a:r>
            <a:r>
              <a:rPr lang="it-IT" dirty="0"/>
              <a:t>. Le probe </a:t>
            </a:r>
            <a:r>
              <a:rPr lang="it-IT" dirty="0" err="1"/>
              <a:t>request</a:t>
            </a:r>
            <a:r>
              <a:rPr lang="it-IT" dirty="0"/>
              <a:t> sono richieste che i dispositivi inviano ad AP specifici o in maniera broadcast allegando informazioni in chiaro su loro stessi. Quindi, tramite passive scanning i dispositivi ricevono i beacon, mentre durante </a:t>
            </a:r>
            <a:r>
              <a:rPr lang="it-IT" dirty="0" err="1"/>
              <a:t>l’active</a:t>
            </a:r>
            <a:r>
              <a:rPr lang="it-IT" dirty="0"/>
              <a:t> scanning mandano le probe </a:t>
            </a:r>
            <a:r>
              <a:rPr lang="it-IT" dirty="0" err="1"/>
              <a:t>request</a:t>
            </a:r>
            <a:r>
              <a:rPr lang="it-IT" dirty="0"/>
              <a:t> e aspettano le probe </a:t>
            </a:r>
            <a:r>
              <a:rPr lang="it-IT" dirty="0" err="1"/>
              <a:t>response</a:t>
            </a:r>
            <a:r>
              <a:rPr lang="it-IT" dirty="0"/>
              <a:t>. Il metodo con cui vengono inviati i frame si può schematizzare con l’immagine a destra. Vengono mandati </a:t>
            </a:r>
            <a:r>
              <a:rPr lang="it-IT" dirty="0" err="1"/>
              <a:t>burst</a:t>
            </a:r>
            <a:r>
              <a:rPr lang="it-IT" dirty="0"/>
              <a:t> di frame su uno o più canali a intervalli più o meno regolari.</a:t>
            </a:r>
          </a:p>
        </p:txBody>
      </p:sp>
      <p:sp>
        <p:nvSpPr>
          <p:cNvPr id="4" name="Segnaposto numero diapositiva 3"/>
          <p:cNvSpPr>
            <a:spLocks noGrp="1"/>
          </p:cNvSpPr>
          <p:nvPr>
            <p:ph type="sldNum" sz="quarter" idx="5"/>
          </p:nvPr>
        </p:nvSpPr>
        <p:spPr/>
        <p:txBody>
          <a:bodyPr/>
          <a:lstStyle/>
          <a:p>
            <a:fld id="{DA21EF7D-DDB2-42BD-B672-466EB9F9BF43}" type="slidenum">
              <a:rPr lang="it-IT" smtClean="0"/>
              <a:t>9</a:t>
            </a:fld>
            <a:endParaRPr lang="it-IT"/>
          </a:p>
        </p:txBody>
      </p:sp>
    </p:spTree>
    <p:extLst>
      <p:ext uri="{BB962C8B-B14F-4D97-AF65-F5344CB8AC3E}">
        <p14:creationId xmlns:p14="http://schemas.microsoft.com/office/powerpoint/2010/main" val="21298917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D044450-D9CE-4C7F-9008-B78AF037100D}"/>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F8302B0F-378E-4880-A7E9-B880DCA071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63B73FD2-E090-43FD-9A81-CADC5CD613A7}"/>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5" name="Segnaposto piè di pagina 4">
            <a:extLst>
              <a:ext uri="{FF2B5EF4-FFF2-40B4-BE49-F238E27FC236}">
                <a16:creationId xmlns:a16="http://schemas.microsoft.com/office/drawing/2014/main" id="{06E297C0-90E4-4BC2-B3B8-1462671D6C1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810C8FC-7DF2-465F-ADA3-837458653958}"/>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13340701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617848-8791-4033-BAF6-27365EAE1A76}"/>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48894F3-AE4C-493C-9B7B-27F05B5A9037}"/>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1A7D8CF-2A87-4421-902D-0976B8CEDCE5}"/>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5" name="Segnaposto piè di pagina 4">
            <a:extLst>
              <a:ext uri="{FF2B5EF4-FFF2-40B4-BE49-F238E27FC236}">
                <a16:creationId xmlns:a16="http://schemas.microsoft.com/office/drawing/2014/main" id="{A2FE8F78-59F5-43BB-AE78-A786FB3437AB}"/>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F91C8142-2BF3-4880-AE32-102D4E013C2D}"/>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398536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0F90C26D-424A-4799-BC83-7155B7FE4E45}"/>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9AC1899F-E2A1-4D89-8600-2F676F6908FA}"/>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8C2D720-99B1-4627-94FD-C43A45664E09}"/>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5" name="Segnaposto piè di pagina 4">
            <a:extLst>
              <a:ext uri="{FF2B5EF4-FFF2-40B4-BE49-F238E27FC236}">
                <a16:creationId xmlns:a16="http://schemas.microsoft.com/office/drawing/2014/main" id="{965EBD58-6B19-4512-867F-3CE08622AEC1}"/>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663563A-860E-4E3A-BA07-98B3106E1AB6}"/>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720525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BBCA06-3F25-4940-BBF1-4BB39F5B381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2C05702B-3DD3-4F24-B591-D6B4862016EC}"/>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A14D5CC7-119E-41E8-9041-A5E2BE0E7F74}"/>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5" name="Segnaposto piè di pagina 4">
            <a:extLst>
              <a:ext uri="{FF2B5EF4-FFF2-40B4-BE49-F238E27FC236}">
                <a16:creationId xmlns:a16="http://schemas.microsoft.com/office/drawing/2014/main" id="{565F369A-8CDB-4B99-9846-7E4A5274606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19CEC190-865B-40AD-81E9-408156DD3F39}"/>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4178868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C675134-B519-42E5-9B83-8C31F6B40469}"/>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036EC3E8-58C1-421D-AA43-973DFCF444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65E9FD0E-E08A-4FC2-A954-C03313D4AE91}"/>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5" name="Segnaposto piè di pagina 4">
            <a:extLst>
              <a:ext uri="{FF2B5EF4-FFF2-40B4-BE49-F238E27FC236}">
                <a16:creationId xmlns:a16="http://schemas.microsoft.com/office/drawing/2014/main" id="{03F950EE-2DB7-4494-A56B-AE35613DDE71}"/>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3A42261-4330-4FEB-B6B4-3628CE004316}"/>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18273292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8B06D4F-1DD8-478A-9C79-DDDE6C17D67D}"/>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B9BA5A08-68BA-4D23-A3BD-8E7CFDF95F8A}"/>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EC51B6A7-11F5-4BDB-A615-63B4057F57CE}"/>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99691752-3695-4B66-BA4E-A15F258829B6}"/>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6" name="Segnaposto piè di pagina 5">
            <a:extLst>
              <a:ext uri="{FF2B5EF4-FFF2-40B4-BE49-F238E27FC236}">
                <a16:creationId xmlns:a16="http://schemas.microsoft.com/office/drawing/2014/main" id="{639DF5D6-893D-4D8D-94ED-A8D9CC7D14C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A356B416-3F19-4539-B75B-015BF4489DD5}"/>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148753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8E62F-97CF-4D5F-AF23-0172326FDE57}"/>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5707064-54E9-48E3-B033-E5E534ACBA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DEA57A52-5C09-48A8-B66F-B74043D828C0}"/>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CAA382BF-5FBB-4B0F-A7D1-9FDD70A811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1BE44E2F-8E27-48DF-86C6-795DEF11C29E}"/>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DAEF5F7F-131B-4638-93AB-885C805BDF7D}"/>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8" name="Segnaposto piè di pagina 7">
            <a:extLst>
              <a:ext uri="{FF2B5EF4-FFF2-40B4-BE49-F238E27FC236}">
                <a16:creationId xmlns:a16="http://schemas.microsoft.com/office/drawing/2014/main" id="{AC346DB3-80A9-475A-9795-0914E84AA80B}"/>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3549CF9E-BAB1-4A73-86DE-9123CA2FB3D7}"/>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3934968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0522896-D96E-49D2-8E17-D66B69D43452}"/>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19AA0217-C6C9-4403-BC3A-8AD4CC895F73}"/>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4" name="Segnaposto piè di pagina 3">
            <a:extLst>
              <a:ext uri="{FF2B5EF4-FFF2-40B4-BE49-F238E27FC236}">
                <a16:creationId xmlns:a16="http://schemas.microsoft.com/office/drawing/2014/main" id="{24D73F49-7341-46A8-9FAE-E8A5CCA7041C}"/>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F7576222-8714-468B-8274-7045B78C8765}"/>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1960212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1C0089F-8B71-4EC6-942A-44A8E159BF9A}"/>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3" name="Segnaposto piè di pagina 2">
            <a:extLst>
              <a:ext uri="{FF2B5EF4-FFF2-40B4-BE49-F238E27FC236}">
                <a16:creationId xmlns:a16="http://schemas.microsoft.com/office/drawing/2014/main" id="{0324D778-732C-4DB2-9CED-F88C5BAC9315}"/>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949E37D5-CDF4-4A60-90F6-10CCDE6AACB6}"/>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3812798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424ED1-F664-4DA0-9B6D-1CF162DE886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9EB818C9-0060-4977-A52E-CBB7AF8CC2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D419591D-1C80-4FBB-8DCD-16E62A3F16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29DA41A9-39F8-4064-AC8D-A12915ED1BCE}"/>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6" name="Segnaposto piè di pagina 5">
            <a:extLst>
              <a:ext uri="{FF2B5EF4-FFF2-40B4-BE49-F238E27FC236}">
                <a16:creationId xmlns:a16="http://schemas.microsoft.com/office/drawing/2014/main" id="{9FF46FAE-CC75-45C0-A604-3EE167CE1EF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8FF4A977-6A4A-44D5-8A86-D93144BF6036}"/>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3928702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BE9B19B-9060-4535-B20C-92C90B35622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E11B7CD3-2F9E-41E0-8DCC-6722CE1C50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6755E760-2F76-47F3-B06E-E5E8FCE660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EB410DA8-AE03-4F75-B8CD-2050AD244C58}"/>
              </a:ext>
            </a:extLst>
          </p:cNvPr>
          <p:cNvSpPr>
            <a:spLocks noGrp="1"/>
          </p:cNvSpPr>
          <p:nvPr>
            <p:ph type="dt" sz="half" idx="10"/>
          </p:nvPr>
        </p:nvSpPr>
        <p:spPr/>
        <p:txBody>
          <a:bodyPr/>
          <a:lstStyle/>
          <a:p>
            <a:fld id="{897D4D5C-A478-4780-A890-32C472F9C70F}" type="datetimeFigureOut">
              <a:rPr lang="it-IT" smtClean="0"/>
              <a:t>15/10/2019</a:t>
            </a:fld>
            <a:endParaRPr lang="it-IT"/>
          </a:p>
        </p:txBody>
      </p:sp>
      <p:sp>
        <p:nvSpPr>
          <p:cNvPr id="6" name="Segnaposto piè di pagina 5">
            <a:extLst>
              <a:ext uri="{FF2B5EF4-FFF2-40B4-BE49-F238E27FC236}">
                <a16:creationId xmlns:a16="http://schemas.microsoft.com/office/drawing/2014/main" id="{A0E0BFDF-3607-4260-A6FE-53AB07B0A451}"/>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31419428-1242-498E-9045-9EC4174B5CEB}"/>
              </a:ext>
            </a:extLst>
          </p:cNvPr>
          <p:cNvSpPr>
            <a:spLocks noGrp="1"/>
          </p:cNvSpPr>
          <p:nvPr>
            <p:ph type="sldNum" sz="quarter" idx="12"/>
          </p:nvPr>
        </p:nvSpPr>
        <p:spPr/>
        <p:txBody>
          <a:bodyPr/>
          <a:lstStyle/>
          <a:p>
            <a:fld id="{43F7B42A-C7E9-4F80-828B-2D80C5D218D5}" type="slidenum">
              <a:rPr lang="it-IT" smtClean="0"/>
              <a:t>‹N›</a:t>
            </a:fld>
            <a:endParaRPr lang="it-IT"/>
          </a:p>
        </p:txBody>
      </p:sp>
    </p:spTree>
    <p:extLst>
      <p:ext uri="{BB962C8B-B14F-4D97-AF65-F5344CB8AC3E}">
        <p14:creationId xmlns:p14="http://schemas.microsoft.com/office/powerpoint/2010/main" val="3242167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2CFC9900-80BD-43B9-9572-E72A3A7C2C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5F19574-01DE-4627-A0C7-6DA9BA4993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F62B111-DCCD-4BDB-88A0-8745289511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7D4D5C-A478-4780-A890-32C472F9C70F}" type="datetimeFigureOut">
              <a:rPr lang="it-IT" smtClean="0"/>
              <a:t>15/10/2019</a:t>
            </a:fld>
            <a:endParaRPr lang="it-IT"/>
          </a:p>
        </p:txBody>
      </p:sp>
      <p:sp>
        <p:nvSpPr>
          <p:cNvPr id="5" name="Segnaposto piè di pagina 4">
            <a:extLst>
              <a:ext uri="{FF2B5EF4-FFF2-40B4-BE49-F238E27FC236}">
                <a16:creationId xmlns:a16="http://schemas.microsoft.com/office/drawing/2014/main" id="{E82FEA19-0CB0-45D0-85C7-7A7B31F88F2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7D689B69-4DF8-466B-9C98-F6A0D9735D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F7B42A-C7E9-4F80-828B-2D80C5D218D5}" type="slidenum">
              <a:rPr lang="it-IT" smtClean="0"/>
              <a:t>‹N›</a:t>
            </a:fld>
            <a:endParaRPr lang="it-IT"/>
          </a:p>
        </p:txBody>
      </p:sp>
    </p:spTree>
    <p:extLst>
      <p:ext uri="{BB962C8B-B14F-4D97-AF65-F5344CB8AC3E}">
        <p14:creationId xmlns:p14="http://schemas.microsoft.com/office/powerpoint/2010/main" val="3701538722"/>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3.png"/><Relationship Id="rId5" Type="http://schemas.microsoft.com/office/2007/relationships/hdphoto" Target="../media/hdphoto1.wdp"/><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14.png"/><Relationship Id="rId5" Type="http://schemas.microsoft.com/office/2007/relationships/hdphoto" Target="../media/hdphoto1.wdp"/><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15.png"/><Relationship Id="rId5" Type="http://schemas.microsoft.com/office/2007/relationships/hdphoto" Target="../media/hdphoto1.wdp"/><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17.jpg"/><Relationship Id="rId5" Type="http://schemas.microsoft.com/office/2007/relationships/hdphoto" Target="../media/hdphoto1.wdp"/><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microsoft.com/office/2007/relationships/hdphoto" Target="../media/hdphoto2.wdp"/></Relationships>
</file>

<file path=ppt/slides/_rels/slide20.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2.png"/><Relationship Id="rId7" Type="http://schemas.openxmlformats.org/officeDocument/2006/relationships/image" Target="../media/image19.jpe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18.jpeg"/><Relationship Id="rId5" Type="http://schemas.microsoft.com/office/2007/relationships/hdphoto" Target="../media/hdphoto1.wdp"/><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image" Target="../media/image2.png"/><Relationship Id="rId7" Type="http://schemas.openxmlformats.org/officeDocument/2006/relationships/image" Target="../media/image22.jpe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21.jpeg"/><Relationship Id="rId5" Type="http://schemas.microsoft.com/office/2007/relationships/hdphoto" Target="../media/hdphoto1.wdp"/><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5.jpe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24.jpeg"/><Relationship Id="rId5" Type="http://schemas.microsoft.com/office/2007/relationships/hdphoto" Target="../media/hdphoto1.wdp"/><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7.jpe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26.jpeg"/><Relationship Id="rId5" Type="http://schemas.microsoft.com/office/2007/relationships/hdphoto" Target="../media/hdphoto1.wdp"/><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8" Type="http://schemas.openxmlformats.org/officeDocument/2006/relationships/image" Target="../media/image30.jpeg"/><Relationship Id="rId3" Type="http://schemas.openxmlformats.org/officeDocument/2006/relationships/image" Target="../media/image2.png"/><Relationship Id="rId7" Type="http://schemas.openxmlformats.org/officeDocument/2006/relationships/image" Target="../media/image29.jpe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28.jpeg"/><Relationship Id="rId5" Type="http://schemas.microsoft.com/office/2007/relationships/hdphoto" Target="../media/hdphoto1.wdp"/><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31.png"/><Relationship Id="rId5" Type="http://schemas.microsoft.com/office/2007/relationships/hdphoto" Target="../media/hdphoto1.wdp"/><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2.png"/><Relationship Id="rId7"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33.png"/><Relationship Id="rId5" Type="http://schemas.microsoft.com/office/2007/relationships/hdphoto" Target="../media/hdphoto1.wdp"/><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36.jpg"/><Relationship Id="rId5" Type="http://schemas.microsoft.com/office/2007/relationships/hdphoto" Target="../media/hdphoto1.wdp"/><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microsoft.com/office/2007/relationships/hdphoto" Target="../media/hdphoto3.wdp"/><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microsoft.com/office/2007/relationships/hdphoto" Target="../media/hdphoto1.wdp"/><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microsoft.com/office/2007/relationships/hdphoto" Target="../media/hdphoto1.wdp"/><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microsoft.com/office/2007/relationships/hdphoto" Target="../media/hdphoto1.wdp"/><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2.png"/><Relationship Id="rId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42" name="Freeform: Shape 41">
            <a:extLst>
              <a:ext uri="{FF2B5EF4-FFF2-40B4-BE49-F238E27FC236}">
                <a16:creationId xmlns:a16="http://schemas.microsoft.com/office/drawing/2014/main" id="{432691CC-4AB8-48AF-B822-EBF7F4E9E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1407" y="1"/>
            <a:ext cx="4480560" cy="2513993"/>
          </a:xfrm>
          <a:custGeom>
            <a:avLst/>
            <a:gdLst>
              <a:gd name="connsiteX0" fmla="*/ 18382 w 4480560"/>
              <a:gd name="connsiteY0" fmla="*/ 0 h 2513993"/>
              <a:gd name="connsiteX1" fmla="*/ 4462178 w 4480560"/>
              <a:gd name="connsiteY1" fmla="*/ 0 h 2513993"/>
              <a:gd name="connsiteX2" fmla="*/ 4468994 w 4480560"/>
              <a:gd name="connsiteY2" fmla="*/ 44657 h 2513993"/>
              <a:gd name="connsiteX3" fmla="*/ 4480560 w 4480560"/>
              <a:gd name="connsiteY3" fmla="*/ 273713 h 2513993"/>
              <a:gd name="connsiteX4" fmla="*/ 2240280 w 4480560"/>
              <a:gd name="connsiteY4" fmla="*/ 2513993 h 2513993"/>
              <a:gd name="connsiteX5" fmla="*/ 0 w 4480560"/>
              <a:gd name="connsiteY5" fmla="*/ 273713 h 2513993"/>
              <a:gd name="connsiteX6" fmla="*/ 11567 w 4480560"/>
              <a:gd name="connsiteY6" fmla="*/ 44657 h 2513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0560" h="2513993">
                <a:moveTo>
                  <a:pt x="18382" y="0"/>
                </a:moveTo>
                <a:lnTo>
                  <a:pt x="4462178" y="0"/>
                </a:lnTo>
                <a:lnTo>
                  <a:pt x="4468994" y="44657"/>
                </a:lnTo>
                <a:cubicBezTo>
                  <a:pt x="4476642" y="119969"/>
                  <a:pt x="4480560" y="196384"/>
                  <a:pt x="4480560" y="273713"/>
                </a:cubicBezTo>
                <a:cubicBezTo>
                  <a:pt x="4480560" y="1510985"/>
                  <a:pt x="3477552" y="2513993"/>
                  <a:pt x="2240280" y="2513993"/>
                </a:cubicBezTo>
                <a:cubicBezTo>
                  <a:pt x="1003008" y="2513993"/>
                  <a:pt x="0" y="1510985"/>
                  <a:pt x="0" y="273713"/>
                </a:cubicBezTo>
                <a:cubicBezTo>
                  <a:pt x="0" y="196384"/>
                  <a:pt x="3918" y="119969"/>
                  <a:pt x="11567" y="4465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Freeform: Shape 43">
            <a:extLst>
              <a:ext uri="{FF2B5EF4-FFF2-40B4-BE49-F238E27FC236}">
                <a16:creationId xmlns:a16="http://schemas.microsoft.com/office/drawing/2014/main" id="{47311653-CA1C-4366-AF7B-2E9767F18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55999" y="2"/>
            <a:ext cx="4151376" cy="2349401"/>
          </a:xfrm>
          <a:custGeom>
            <a:avLst/>
            <a:gdLst>
              <a:gd name="connsiteX0" fmla="*/ 20101 w 4151376"/>
              <a:gd name="connsiteY0" fmla="*/ 0 h 2349401"/>
              <a:gd name="connsiteX1" fmla="*/ 4131276 w 4151376"/>
              <a:gd name="connsiteY1" fmla="*/ 0 h 2349401"/>
              <a:gd name="connsiteX2" fmla="*/ 4140659 w 4151376"/>
              <a:gd name="connsiteY2" fmla="*/ 61486 h 2349401"/>
              <a:gd name="connsiteX3" fmla="*/ 4151376 w 4151376"/>
              <a:gd name="connsiteY3" fmla="*/ 273713 h 2349401"/>
              <a:gd name="connsiteX4" fmla="*/ 2075688 w 4151376"/>
              <a:gd name="connsiteY4" fmla="*/ 2349401 h 2349401"/>
              <a:gd name="connsiteX5" fmla="*/ 0 w 4151376"/>
              <a:gd name="connsiteY5" fmla="*/ 273713 h 2349401"/>
              <a:gd name="connsiteX6" fmla="*/ 10717 w 4151376"/>
              <a:gd name="connsiteY6" fmla="*/ 61486 h 2349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1376" h="2349401">
                <a:moveTo>
                  <a:pt x="20101" y="0"/>
                </a:moveTo>
                <a:lnTo>
                  <a:pt x="4131276" y="0"/>
                </a:lnTo>
                <a:lnTo>
                  <a:pt x="4140659" y="61486"/>
                </a:lnTo>
                <a:cubicBezTo>
                  <a:pt x="4147746" y="131265"/>
                  <a:pt x="4151376" y="202065"/>
                  <a:pt x="4151376" y="273713"/>
                </a:cubicBezTo>
                <a:cubicBezTo>
                  <a:pt x="4151376" y="1420084"/>
                  <a:pt x="3222059" y="2349401"/>
                  <a:pt x="2075688" y="2349401"/>
                </a:cubicBezTo>
                <a:cubicBezTo>
                  <a:pt x="929317" y="2349401"/>
                  <a:pt x="0" y="1420084"/>
                  <a:pt x="0" y="273713"/>
                </a:cubicBezTo>
                <a:cubicBezTo>
                  <a:pt x="0" y="202065"/>
                  <a:pt x="3630" y="131265"/>
                  <a:pt x="10717" y="6148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Immagine 5">
            <a:extLst>
              <a:ext uri="{FF2B5EF4-FFF2-40B4-BE49-F238E27FC236}">
                <a16:creationId xmlns:a16="http://schemas.microsoft.com/office/drawing/2014/main" id="{47192E64-628C-4D3B-994C-AA55A6CD999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96347" y="619078"/>
            <a:ext cx="2270680" cy="720941"/>
          </a:xfrm>
          <a:prstGeom prst="rect">
            <a:avLst/>
          </a:prstGeom>
        </p:spPr>
      </p:pic>
      <p:sp>
        <p:nvSpPr>
          <p:cNvPr id="46" name="Freeform: Shape 45">
            <a:extLst>
              <a:ext uri="{FF2B5EF4-FFF2-40B4-BE49-F238E27FC236}">
                <a16:creationId xmlns:a16="http://schemas.microsoft.com/office/drawing/2014/main" id="{D6A8E1B4-B839-4C58-B08A-F0B094580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25130" y="2909477"/>
            <a:ext cx="4966870" cy="3948522"/>
          </a:xfrm>
          <a:custGeom>
            <a:avLst/>
            <a:gdLst>
              <a:gd name="connsiteX0" fmla="*/ 2748962 w 4966870"/>
              <a:gd name="connsiteY0" fmla="*/ 0 h 3948522"/>
              <a:gd name="connsiteX1" fmla="*/ 4870195 w 4966870"/>
              <a:gd name="connsiteY1" fmla="*/ 1000367 h 3948522"/>
              <a:gd name="connsiteX2" fmla="*/ 4966870 w 4966870"/>
              <a:gd name="connsiteY2" fmla="*/ 1129649 h 3948522"/>
              <a:gd name="connsiteX3" fmla="*/ 4966870 w 4966870"/>
              <a:gd name="connsiteY3" fmla="*/ 3948522 h 3948522"/>
              <a:gd name="connsiteX4" fmla="*/ 278430 w 4966870"/>
              <a:gd name="connsiteY4" fmla="*/ 3948522 h 3948522"/>
              <a:gd name="connsiteX5" fmla="*/ 216027 w 4966870"/>
              <a:gd name="connsiteY5" fmla="*/ 3818982 h 3948522"/>
              <a:gd name="connsiteX6" fmla="*/ 0 w 4966870"/>
              <a:gd name="connsiteY6" fmla="*/ 2748962 h 3948522"/>
              <a:gd name="connsiteX7" fmla="*/ 2748962 w 4966870"/>
              <a:gd name="connsiteY7" fmla="*/ 0 h 3948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66870" h="3948522">
                <a:moveTo>
                  <a:pt x="2748962" y="0"/>
                </a:moveTo>
                <a:cubicBezTo>
                  <a:pt x="3602955" y="0"/>
                  <a:pt x="4365995" y="389418"/>
                  <a:pt x="4870195" y="1000367"/>
                </a:cubicBezTo>
                <a:lnTo>
                  <a:pt x="4966870" y="1129649"/>
                </a:lnTo>
                <a:lnTo>
                  <a:pt x="4966870" y="3948522"/>
                </a:lnTo>
                <a:lnTo>
                  <a:pt x="278430" y="3948522"/>
                </a:lnTo>
                <a:lnTo>
                  <a:pt x="216027" y="3818982"/>
                </a:lnTo>
                <a:cubicBezTo>
                  <a:pt x="76922" y="3490101"/>
                  <a:pt x="0" y="3128515"/>
                  <a:pt x="0" y="2748962"/>
                </a:cubicBezTo>
                <a:cubicBezTo>
                  <a:pt x="0" y="1230752"/>
                  <a:pt x="1230752" y="0"/>
                  <a:pt x="2748962"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Freeform: Shape 47">
            <a:extLst>
              <a:ext uri="{FF2B5EF4-FFF2-40B4-BE49-F238E27FC236}">
                <a16:creationId xmlns:a16="http://schemas.microsoft.com/office/drawing/2014/main" id="{2CABF795-F18F-494E-BBDE-C1415B7865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0912" y="3075259"/>
            <a:ext cx="4801088" cy="3782741"/>
          </a:xfrm>
          <a:custGeom>
            <a:avLst/>
            <a:gdLst>
              <a:gd name="connsiteX0" fmla="*/ 2583180 w 4801088"/>
              <a:gd name="connsiteY0" fmla="*/ 0 h 3782741"/>
              <a:gd name="connsiteX1" fmla="*/ 4725194 w 4801088"/>
              <a:gd name="connsiteY1" fmla="*/ 1138900 h 3782741"/>
              <a:gd name="connsiteX2" fmla="*/ 4801088 w 4801088"/>
              <a:gd name="connsiteY2" fmla="*/ 1263826 h 3782741"/>
              <a:gd name="connsiteX3" fmla="*/ 4801088 w 4801088"/>
              <a:gd name="connsiteY3" fmla="*/ 3782741 h 3782741"/>
              <a:gd name="connsiteX4" fmla="*/ 296488 w 4801088"/>
              <a:gd name="connsiteY4" fmla="*/ 3782741 h 3782741"/>
              <a:gd name="connsiteX5" fmla="*/ 202999 w 4801088"/>
              <a:gd name="connsiteY5" fmla="*/ 3588671 h 3782741"/>
              <a:gd name="connsiteX6" fmla="*/ 0 w 4801088"/>
              <a:gd name="connsiteY6" fmla="*/ 2583180 h 3782741"/>
              <a:gd name="connsiteX7" fmla="*/ 2583180 w 4801088"/>
              <a:gd name="connsiteY7" fmla="*/ 0 h 3782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01088" h="3782741">
                <a:moveTo>
                  <a:pt x="2583180" y="0"/>
                </a:moveTo>
                <a:cubicBezTo>
                  <a:pt x="3474837" y="0"/>
                  <a:pt x="4260977" y="451769"/>
                  <a:pt x="4725194" y="1138900"/>
                </a:cubicBezTo>
                <a:lnTo>
                  <a:pt x="4801088" y="1263826"/>
                </a:lnTo>
                <a:lnTo>
                  <a:pt x="4801088" y="3782741"/>
                </a:lnTo>
                <a:lnTo>
                  <a:pt x="296488" y="3782741"/>
                </a:lnTo>
                <a:lnTo>
                  <a:pt x="202999" y="3588671"/>
                </a:lnTo>
                <a:cubicBezTo>
                  <a:pt x="72283" y="3279623"/>
                  <a:pt x="0" y="2939843"/>
                  <a:pt x="0" y="2583180"/>
                </a:cubicBezTo>
                <a:cubicBezTo>
                  <a:pt x="0" y="1156529"/>
                  <a:pt x="1156529" y="0"/>
                  <a:pt x="258318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Immagine 2">
            <a:extLst>
              <a:ext uri="{FF2B5EF4-FFF2-40B4-BE49-F238E27FC236}">
                <a16:creationId xmlns:a16="http://schemas.microsoft.com/office/drawing/2014/main" id="{8083C6A4-6665-46BD-851A-1A8295B3E8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20173" y="4288975"/>
            <a:ext cx="3478490" cy="2087094"/>
          </a:xfrm>
          <a:prstGeom prst="rect">
            <a:avLst/>
          </a:prstGeom>
        </p:spPr>
      </p:pic>
      <p:sp>
        <p:nvSpPr>
          <p:cNvPr id="24" name="Titolo 1">
            <a:extLst>
              <a:ext uri="{FF2B5EF4-FFF2-40B4-BE49-F238E27FC236}">
                <a16:creationId xmlns:a16="http://schemas.microsoft.com/office/drawing/2014/main" id="{FA9DEF2A-23F5-4CBB-AB90-759853411BB0}"/>
              </a:ext>
            </a:extLst>
          </p:cNvPr>
          <p:cNvSpPr txBox="1">
            <a:spLocks/>
          </p:cNvSpPr>
          <p:nvPr/>
        </p:nvSpPr>
        <p:spPr>
          <a:xfrm>
            <a:off x="709118" y="1507588"/>
            <a:ext cx="5077396" cy="2047303"/>
          </a:xfrm>
          <a:prstGeom prst="rect">
            <a:avLst/>
          </a:prstGeom>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600" dirty="0"/>
              <a:t>Monitoraggio di flussi e densità pedonale presso aree congestionabili mediante sensori innovativi</a:t>
            </a:r>
          </a:p>
        </p:txBody>
      </p:sp>
      <p:sp>
        <p:nvSpPr>
          <p:cNvPr id="26" name="Sottotitolo 2">
            <a:extLst>
              <a:ext uri="{FF2B5EF4-FFF2-40B4-BE49-F238E27FC236}">
                <a16:creationId xmlns:a16="http://schemas.microsoft.com/office/drawing/2014/main" id="{57ABC48A-BED9-469B-9CA2-F23412AE4424}"/>
              </a:ext>
            </a:extLst>
          </p:cNvPr>
          <p:cNvSpPr txBox="1">
            <a:spLocks/>
          </p:cNvSpPr>
          <p:nvPr/>
        </p:nvSpPr>
        <p:spPr>
          <a:xfrm>
            <a:off x="709118" y="3956473"/>
            <a:ext cx="4458424" cy="4800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it-IT" dirty="0">
                <a:solidFill>
                  <a:srgbClr val="EE2A2F"/>
                </a:solidFill>
              </a:rPr>
              <a:t>Gianluca Ceccoli</a:t>
            </a:r>
          </a:p>
        </p:txBody>
      </p:sp>
      <p:sp>
        <p:nvSpPr>
          <p:cNvPr id="27" name="CasellaDiTesto 26">
            <a:extLst>
              <a:ext uri="{FF2B5EF4-FFF2-40B4-BE49-F238E27FC236}">
                <a16:creationId xmlns:a16="http://schemas.microsoft.com/office/drawing/2014/main" id="{72469D19-0759-47B5-837D-22B42F134EE3}"/>
              </a:ext>
            </a:extLst>
          </p:cNvPr>
          <p:cNvSpPr txBox="1"/>
          <p:nvPr/>
        </p:nvSpPr>
        <p:spPr>
          <a:xfrm>
            <a:off x="709118" y="559753"/>
            <a:ext cx="4125929" cy="707886"/>
          </a:xfrm>
          <a:prstGeom prst="rect">
            <a:avLst/>
          </a:prstGeom>
          <a:noFill/>
        </p:spPr>
        <p:txBody>
          <a:bodyPr wrap="square" rtlCol="0">
            <a:spAutoFit/>
          </a:bodyPr>
          <a:lstStyle/>
          <a:p>
            <a:r>
              <a:rPr lang="it-IT" sz="2000" dirty="0"/>
              <a:t>Tesi di Laurea Magistrale in</a:t>
            </a:r>
          </a:p>
          <a:p>
            <a:r>
              <a:rPr lang="it-IT" sz="2000" dirty="0"/>
              <a:t>Ingegneria Informatica</a:t>
            </a:r>
          </a:p>
        </p:txBody>
      </p:sp>
      <p:sp>
        <p:nvSpPr>
          <p:cNvPr id="28" name="CasellaDiTesto 27">
            <a:extLst>
              <a:ext uri="{FF2B5EF4-FFF2-40B4-BE49-F238E27FC236}">
                <a16:creationId xmlns:a16="http://schemas.microsoft.com/office/drawing/2014/main" id="{88637B3E-8284-4A59-AB5C-0099EC41AA84}"/>
              </a:ext>
            </a:extLst>
          </p:cNvPr>
          <p:cNvSpPr txBox="1"/>
          <p:nvPr/>
        </p:nvSpPr>
        <p:spPr>
          <a:xfrm>
            <a:off x="709118" y="4598117"/>
            <a:ext cx="3608303" cy="1323439"/>
          </a:xfrm>
          <a:prstGeom prst="rect">
            <a:avLst/>
          </a:prstGeom>
          <a:noFill/>
        </p:spPr>
        <p:txBody>
          <a:bodyPr wrap="square" rtlCol="0">
            <a:spAutoFit/>
          </a:bodyPr>
          <a:lstStyle/>
          <a:p>
            <a:r>
              <a:rPr lang="it-IT" sz="2000" b="1" dirty="0"/>
              <a:t>Relatore:</a:t>
            </a:r>
            <a:endParaRPr lang="it-IT" sz="2000" dirty="0"/>
          </a:p>
          <a:p>
            <a:r>
              <a:rPr lang="it-IT" sz="2000" dirty="0"/>
              <a:t>Chiar.</a:t>
            </a:r>
            <a:r>
              <a:rPr lang="it-IT" sz="2000" baseline="30000" dirty="0"/>
              <a:t>mo</a:t>
            </a:r>
            <a:r>
              <a:rPr lang="it-IT" sz="2000" dirty="0"/>
              <a:t> Prof. Ing. Roberto Sacile</a:t>
            </a:r>
          </a:p>
          <a:p>
            <a:r>
              <a:rPr lang="it-IT" sz="2000" b="1" dirty="0"/>
              <a:t>Correlatore:</a:t>
            </a:r>
            <a:endParaRPr lang="it-IT" sz="2000" dirty="0"/>
          </a:p>
          <a:p>
            <a:r>
              <a:rPr lang="it-IT" sz="2000" dirty="0"/>
              <a:t>Dott. Ing. Luca Zero</a:t>
            </a:r>
          </a:p>
        </p:txBody>
      </p:sp>
      <p:sp>
        <p:nvSpPr>
          <p:cNvPr id="34" name="CasellaDiTesto 33">
            <a:extLst>
              <a:ext uri="{FF2B5EF4-FFF2-40B4-BE49-F238E27FC236}">
                <a16:creationId xmlns:a16="http://schemas.microsoft.com/office/drawing/2014/main" id="{89A8781B-F6FE-4BCA-B328-59772933451E}"/>
              </a:ext>
            </a:extLst>
          </p:cNvPr>
          <p:cNvSpPr txBox="1"/>
          <p:nvPr/>
        </p:nvSpPr>
        <p:spPr>
          <a:xfrm>
            <a:off x="709118" y="6124223"/>
            <a:ext cx="3296825" cy="400110"/>
          </a:xfrm>
          <a:prstGeom prst="rect">
            <a:avLst/>
          </a:prstGeom>
          <a:noFill/>
        </p:spPr>
        <p:txBody>
          <a:bodyPr wrap="square" rtlCol="0">
            <a:spAutoFit/>
          </a:bodyPr>
          <a:lstStyle/>
          <a:p>
            <a:r>
              <a:rPr lang="it-IT" sz="2000" dirty="0"/>
              <a:t>Anno accademico 2018/2019</a:t>
            </a:r>
          </a:p>
        </p:txBody>
      </p:sp>
      <p:cxnSp>
        <p:nvCxnSpPr>
          <p:cNvPr id="36" name="Connettore diritto 35">
            <a:extLst>
              <a:ext uri="{FF2B5EF4-FFF2-40B4-BE49-F238E27FC236}">
                <a16:creationId xmlns:a16="http://schemas.microsoft.com/office/drawing/2014/main" id="{8A767F80-6F38-4EAE-9104-78C4F421962E}"/>
              </a:ext>
            </a:extLst>
          </p:cNvPr>
          <p:cNvCxnSpPr>
            <a:cxnSpLocks/>
          </p:cNvCxnSpPr>
          <p:nvPr/>
        </p:nvCxnSpPr>
        <p:spPr>
          <a:xfrm>
            <a:off x="812800" y="3716523"/>
            <a:ext cx="5704114"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9678679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a:latin typeface="+mj-lt"/>
                <a:ea typeface="+mj-ea"/>
                <a:cs typeface="+mj-cs"/>
              </a:rPr>
              <a:t>Wi-Fi</a:t>
            </a: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sp>
        <p:nvSpPr>
          <p:cNvPr id="25" name="CasellaDiTesto 24">
            <a:extLst>
              <a:ext uri="{FF2B5EF4-FFF2-40B4-BE49-F238E27FC236}">
                <a16:creationId xmlns:a16="http://schemas.microsoft.com/office/drawing/2014/main" id="{2449B45D-D1C3-4315-AF63-C9A2728EFD32}"/>
              </a:ext>
            </a:extLst>
          </p:cNvPr>
          <p:cNvSpPr txBox="1"/>
          <p:nvPr/>
        </p:nvSpPr>
        <p:spPr>
          <a:xfrm>
            <a:off x="624114" y="1978331"/>
            <a:ext cx="5259851" cy="4499610"/>
          </a:xfrm>
          <a:prstGeom prst="rect">
            <a:avLst/>
          </a:prstGeom>
        </p:spPr>
        <p:txBody>
          <a:bodyPr vert="horz" lIns="91440" tIns="45720" rIns="91440" bIns="45720" rtlCol="0" anchor="ctr">
            <a:normAutofit/>
          </a:bodyPr>
          <a:lstStyle/>
          <a:p>
            <a:pPr>
              <a:lnSpc>
                <a:spcPct val="150000"/>
              </a:lnSpc>
              <a:spcAft>
                <a:spcPts val="600"/>
              </a:spcAft>
            </a:pPr>
            <a:r>
              <a:rPr lang="en-US" sz="2000" dirty="0" err="1">
                <a:solidFill>
                  <a:schemeClr val="bg1"/>
                </a:solidFill>
              </a:rPr>
              <a:t>Informazioni</a:t>
            </a:r>
            <a:r>
              <a:rPr lang="en-US" sz="2000" dirty="0">
                <a:solidFill>
                  <a:schemeClr val="bg1"/>
                </a:solidFill>
              </a:rPr>
              <a:t> </a:t>
            </a:r>
            <a:r>
              <a:rPr lang="en-US" sz="2000" dirty="0" err="1">
                <a:solidFill>
                  <a:schemeClr val="bg1"/>
                </a:solidFill>
              </a:rPr>
              <a:t>contenute</a:t>
            </a:r>
            <a:r>
              <a:rPr lang="en-US" sz="2000" dirty="0">
                <a:solidFill>
                  <a:schemeClr val="bg1"/>
                </a:solidFill>
              </a:rPr>
              <a:t> </a:t>
            </a:r>
            <a:r>
              <a:rPr lang="en-US" sz="2000" dirty="0" err="1">
                <a:solidFill>
                  <a:schemeClr val="bg1"/>
                </a:solidFill>
              </a:rPr>
              <a:t>nelle</a:t>
            </a:r>
            <a:r>
              <a:rPr lang="en-US" sz="2000" dirty="0">
                <a:solidFill>
                  <a:schemeClr val="bg1"/>
                </a:solidFill>
              </a:rPr>
              <a:t> Probe request:</a:t>
            </a:r>
          </a:p>
          <a:p>
            <a:pPr marL="914400" lvl="1" indent="-457200">
              <a:buFont typeface="+mj-lt"/>
              <a:buAutoNum type="alphaLcParenR"/>
            </a:pPr>
            <a:r>
              <a:rPr lang="en-US" sz="2000" dirty="0">
                <a:solidFill>
                  <a:schemeClr val="bg1"/>
                </a:solidFill>
              </a:rPr>
              <a:t>RSSI (</a:t>
            </a:r>
            <a:r>
              <a:rPr lang="it-IT" sz="2000" dirty="0" err="1">
                <a:solidFill>
                  <a:schemeClr val="bg1"/>
                </a:solidFill>
              </a:rPr>
              <a:t>Received</a:t>
            </a:r>
            <a:r>
              <a:rPr lang="it-IT" sz="2000" dirty="0">
                <a:solidFill>
                  <a:schemeClr val="bg1"/>
                </a:solidFill>
              </a:rPr>
              <a:t> </a:t>
            </a:r>
            <a:r>
              <a:rPr lang="it-IT" sz="2000" dirty="0" err="1">
                <a:solidFill>
                  <a:schemeClr val="bg1"/>
                </a:solidFill>
              </a:rPr>
              <a:t>signal</a:t>
            </a:r>
            <a:r>
              <a:rPr lang="it-IT" sz="2000" dirty="0">
                <a:solidFill>
                  <a:schemeClr val="bg1"/>
                </a:solidFill>
              </a:rPr>
              <a:t> </a:t>
            </a:r>
            <a:r>
              <a:rPr lang="it-IT" sz="2000" dirty="0" err="1">
                <a:solidFill>
                  <a:schemeClr val="bg1"/>
                </a:solidFill>
              </a:rPr>
              <a:t>strength</a:t>
            </a:r>
            <a:r>
              <a:rPr lang="it-IT" sz="2000" dirty="0">
                <a:solidFill>
                  <a:schemeClr val="bg1"/>
                </a:solidFill>
              </a:rPr>
              <a:t> </a:t>
            </a:r>
            <a:r>
              <a:rPr lang="it-IT" sz="2000" dirty="0" err="1">
                <a:solidFill>
                  <a:schemeClr val="bg1"/>
                </a:solidFill>
              </a:rPr>
              <a:t>indication</a:t>
            </a:r>
            <a:r>
              <a:rPr lang="en-US" sz="2000" dirty="0">
                <a:solidFill>
                  <a:schemeClr val="bg1"/>
                </a:solidFill>
              </a:rPr>
              <a:t>)</a:t>
            </a:r>
          </a:p>
          <a:p>
            <a:pPr marL="914400" lvl="1" indent="-457200">
              <a:lnSpc>
                <a:spcPct val="150000"/>
              </a:lnSpc>
              <a:spcAft>
                <a:spcPts val="600"/>
              </a:spcAft>
              <a:buFont typeface="+mj-lt"/>
              <a:buAutoNum type="alphaLcParenR"/>
            </a:pPr>
            <a:r>
              <a:rPr lang="en-US" sz="2000" dirty="0">
                <a:solidFill>
                  <a:schemeClr val="bg1"/>
                </a:solidFill>
              </a:rPr>
              <a:t>sequence number</a:t>
            </a:r>
          </a:p>
          <a:p>
            <a:pPr marL="914400" lvl="1" indent="-457200">
              <a:lnSpc>
                <a:spcPct val="150000"/>
              </a:lnSpc>
              <a:spcAft>
                <a:spcPts val="600"/>
              </a:spcAft>
              <a:buFont typeface="+mj-lt"/>
              <a:buAutoNum type="alphaLcParenR"/>
            </a:pPr>
            <a:r>
              <a:rPr lang="en-US" sz="2000" dirty="0">
                <a:solidFill>
                  <a:schemeClr val="bg1"/>
                </a:solidFill>
              </a:rPr>
              <a:t>Information Elements</a:t>
            </a:r>
          </a:p>
          <a:p>
            <a:pPr marL="914400" lvl="1" indent="-457200">
              <a:lnSpc>
                <a:spcPct val="150000"/>
              </a:lnSpc>
              <a:spcAft>
                <a:spcPts val="600"/>
              </a:spcAft>
              <a:buFont typeface="+mj-lt"/>
              <a:buAutoNum type="alphaLcParenR"/>
            </a:pPr>
            <a:r>
              <a:rPr lang="en-US" sz="2000" dirty="0" err="1">
                <a:solidFill>
                  <a:schemeClr val="bg1"/>
                </a:solidFill>
              </a:rPr>
              <a:t>indirizzo</a:t>
            </a:r>
            <a:r>
              <a:rPr lang="en-US" sz="2000" dirty="0">
                <a:solidFill>
                  <a:schemeClr val="bg1"/>
                </a:solidFill>
              </a:rPr>
              <a:t> MAC  </a:t>
            </a:r>
          </a:p>
          <a:p>
            <a:pPr lvl="1">
              <a:lnSpc>
                <a:spcPct val="150000"/>
              </a:lnSpc>
              <a:spcAft>
                <a:spcPts val="600"/>
              </a:spcAft>
            </a:pPr>
            <a:endParaRPr lang="en-US" sz="2000" dirty="0">
              <a:solidFill>
                <a:schemeClr val="bg1"/>
              </a:solidFill>
            </a:endParaRPr>
          </a:p>
          <a:p>
            <a:pPr marL="342900" indent="-342900">
              <a:lnSpc>
                <a:spcPct val="90000"/>
              </a:lnSpc>
              <a:spcAft>
                <a:spcPts val="600"/>
              </a:spcAft>
              <a:buFont typeface="Wingdings" panose="05000000000000000000" pitchFamily="2" charset="2"/>
              <a:buChar char="Ø"/>
            </a:pPr>
            <a:r>
              <a:rPr lang="en-US" sz="2400" b="1" dirty="0">
                <a:solidFill>
                  <a:schemeClr val="bg1"/>
                </a:solidFill>
              </a:rPr>
              <a:t>Sniffing </a:t>
            </a:r>
            <a:r>
              <a:rPr lang="en-US" sz="2400" b="1" dirty="0" err="1">
                <a:solidFill>
                  <a:schemeClr val="bg1"/>
                </a:solidFill>
              </a:rPr>
              <a:t>delle</a:t>
            </a:r>
            <a:r>
              <a:rPr lang="en-US" sz="2400" b="1" dirty="0">
                <a:solidFill>
                  <a:schemeClr val="bg1"/>
                </a:solidFill>
              </a:rPr>
              <a:t> Probe request </a:t>
            </a:r>
          </a:p>
        </p:txBody>
      </p:sp>
      <p:pic>
        <p:nvPicPr>
          <p:cNvPr id="9" name="Immagine 8">
            <a:extLst>
              <a:ext uri="{FF2B5EF4-FFF2-40B4-BE49-F238E27FC236}">
                <a16:creationId xmlns:a16="http://schemas.microsoft.com/office/drawing/2014/main" id="{99B4A095-869B-4A84-81E5-44364D433C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0" name="Immagine 9">
            <a:extLst>
              <a:ext uri="{FF2B5EF4-FFF2-40B4-BE49-F238E27FC236}">
                <a16:creationId xmlns:a16="http://schemas.microsoft.com/office/drawing/2014/main" id="{80930F0C-174A-44AE-91AE-AF0056EEBE0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Tree>
    <p:extLst>
      <p:ext uri="{BB962C8B-B14F-4D97-AF65-F5344CB8AC3E}">
        <p14:creationId xmlns:p14="http://schemas.microsoft.com/office/powerpoint/2010/main" val="274613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a:latin typeface="+mj-lt"/>
                <a:ea typeface="+mj-ea"/>
                <a:cs typeface="+mj-cs"/>
              </a:rPr>
              <a:t>Wi-Fi</a:t>
            </a: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sp>
        <p:nvSpPr>
          <p:cNvPr id="25" name="CasellaDiTesto 24">
            <a:extLst>
              <a:ext uri="{FF2B5EF4-FFF2-40B4-BE49-F238E27FC236}">
                <a16:creationId xmlns:a16="http://schemas.microsoft.com/office/drawing/2014/main" id="{2449B45D-D1C3-4315-AF63-C9A2728EFD32}"/>
              </a:ext>
            </a:extLst>
          </p:cNvPr>
          <p:cNvSpPr txBox="1"/>
          <p:nvPr/>
        </p:nvSpPr>
        <p:spPr>
          <a:xfrm>
            <a:off x="624114" y="1978331"/>
            <a:ext cx="5259851" cy="4499610"/>
          </a:xfrm>
          <a:prstGeom prst="rect">
            <a:avLst/>
          </a:prstGeom>
        </p:spPr>
        <p:txBody>
          <a:bodyPr vert="horz" lIns="91440" tIns="45720" rIns="91440" bIns="45720" rtlCol="0" anchor="ctr">
            <a:normAutofit/>
          </a:bodyPr>
          <a:lstStyle/>
          <a:p>
            <a:pPr marL="342900" indent="-342900">
              <a:lnSpc>
                <a:spcPct val="150000"/>
              </a:lnSpc>
              <a:spcAft>
                <a:spcPts val="600"/>
              </a:spcAft>
              <a:buFont typeface="Arial" panose="020B0604020202020204" pitchFamily="34" charset="0"/>
              <a:buChar char="•"/>
            </a:pPr>
            <a:r>
              <a:rPr lang="it-IT" sz="2000" b="1" dirty="0">
                <a:solidFill>
                  <a:schemeClr val="bg1"/>
                </a:solidFill>
              </a:rPr>
              <a:t>MAC (Media Access Control)</a:t>
            </a:r>
            <a:r>
              <a:rPr lang="en-US" sz="2400" b="1" dirty="0">
                <a:solidFill>
                  <a:schemeClr val="bg1"/>
                </a:solidFill>
              </a:rPr>
              <a:t>: </a:t>
            </a:r>
            <a:r>
              <a:rPr lang="it-IT" sz="2000" dirty="0">
                <a:solidFill>
                  <a:schemeClr val="bg1"/>
                </a:solidFill>
              </a:rPr>
              <a:t>Codice di 48 bit (6 byte) assegnato in modo univoco ad ogni scheda di rete, tuttavia modificabile tramite software</a:t>
            </a:r>
          </a:p>
          <a:p>
            <a:pPr marL="342900" indent="-342900">
              <a:lnSpc>
                <a:spcPct val="150000"/>
              </a:lnSpc>
              <a:spcAft>
                <a:spcPts val="600"/>
              </a:spcAft>
              <a:buFont typeface="Arial" panose="020B0604020202020204" pitchFamily="34" charset="0"/>
              <a:buChar char="•"/>
            </a:pPr>
            <a:r>
              <a:rPr lang="it-IT" sz="2000" dirty="0">
                <a:solidFill>
                  <a:schemeClr val="bg1"/>
                </a:solidFill>
              </a:rPr>
              <a:t>IEEE assegna prefissi di 3 byte in cambio di una tassa (OUI, </a:t>
            </a:r>
            <a:r>
              <a:rPr lang="it-IT" sz="2000" dirty="0" err="1">
                <a:solidFill>
                  <a:schemeClr val="bg1"/>
                </a:solidFill>
              </a:rPr>
              <a:t>Organizationally</a:t>
            </a:r>
            <a:r>
              <a:rPr lang="it-IT" sz="2000" dirty="0">
                <a:solidFill>
                  <a:schemeClr val="bg1"/>
                </a:solidFill>
              </a:rPr>
              <a:t> </a:t>
            </a:r>
            <a:r>
              <a:rPr lang="it-IT" sz="2000" dirty="0" err="1">
                <a:solidFill>
                  <a:schemeClr val="bg1"/>
                </a:solidFill>
              </a:rPr>
              <a:t>Unique</a:t>
            </a:r>
            <a:r>
              <a:rPr lang="it-IT" sz="2000" dirty="0">
                <a:solidFill>
                  <a:schemeClr val="bg1"/>
                </a:solidFill>
              </a:rPr>
              <a:t> </a:t>
            </a:r>
            <a:r>
              <a:rPr lang="it-IT" sz="2000" dirty="0" err="1">
                <a:solidFill>
                  <a:schemeClr val="bg1"/>
                </a:solidFill>
              </a:rPr>
              <a:t>Identifier</a:t>
            </a:r>
            <a:r>
              <a:rPr lang="it-IT" sz="2000" dirty="0">
                <a:solidFill>
                  <a:schemeClr val="bg1"/>
                </a:solidFill>
              </a:rPr>
              <a:t>). I produttori sono liberi di assegnare univocamente i restanti 3 byte ai propri dispositivi</a:t>
            </a:r>
          </a:p>
          <a:p>
            <a:pPr>
              <a:lnSpc>
                <a:spcPct val="150000"/>
              </a:lnSpc>
              <a:spcAft>
                <a:spcPts val="600"/>
              </a:spcAft>
            </a:pPr>
            <a:endParaRPr lang="it-IT" sz="2000" dirty="0">
              <a:solidFill>
                <a:schemeClr val="bg1"/>
              </a:solidFill>
            </a:endParaRPr>
          </a:p>
        </p:txBody>
      </p:sp>
      <p:pic>
        <p:nvPicPr>
          <p:cNvPr id="7" name="Immagine 6">
            <a:extLst>
              <a:ext uri="{FF2B5EF4-FFF2-40B4-BE49-F238E27FC236}">
                <a16:creationId xmlns:a16="http://schemas.microsoft.com/office/drawing/2014/main" id="{83D1B70C-04BB-4668-8088-3A360EE442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6194" y="2255815"/>
            <a:ext cx="5011426" cy="4222126"/>
          </a:xfrm>
          <a:prstGeom prst="rect">
            <a:avLst/>
          </a:prstGeom>
        </p:spPr>
      </p:pic>
      <p:pic>
        <p:nvPicPr>
          <p:cNvPr id="11" name="Immagine 10">
            <a:extLst>
              <a:ext uri="{FF2B5EF4-FFF2-40B4-BE49-F238E27FC236}">
                <a16:creationId xmlns:a16="http://schemas.microsoft.com/office/drawing/2014/main" id="{7C88A615-E8D8-48AD-AA08-BEFB8572A7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E1B2F42A-2D85-4F54-8EA6-71E95C1D5A93}"/>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
        <p:nvSpPr>
          <p:cNvPr id="3" name="CasellaDiTesto 2">
            <a:extLst>
              <a:ext uri="{FF2B5EF4-FFF2-40B4-BE49-F238E27FC236}">
                <a16:creationId xmlns:a16="http://schemas.microsoft.com/office/drawing/2014/main" id="{28DF495D-BEEB-4783-A883-CF83E5A10A86}"/>
              </a:ext>
            </a:extLst>
          </p:cNvPr>
          <p:cNvSpPr txBox="1"/>
          <p:nvPr/>
        </p:nvSpPr>
        <p:spPr>
          <a:xfrm>
            <a:off x="6190153" y="5587281"/>
            <a:ext cx="2726307" cy="830997"/>
          </a:xfrm>
          <a:prstGeom prst="rect">
            <a:avLst/>
          </a:prstGeom>
          <a:noFill/>
        </p:spPr>
        <p:txBody>
          <a:bodyPr wrap="square" rtlCol="0">
            <a:spAutoFit/>
          </a:bodyPr>
          <a:lstStyle/>
          <a:p>
            <a:r>
              <a:rPr lang="it-IT" sz="2400" dirty="0"/>
              <a:t>Esempio di MAC</a:t>
            </a:r>
          </a:p>
          <a:p>
            <a:r>
              <a:rPr lang="it-IT" sz="2400" dirty="0"/>
              <a:t>AA:BB:CC:DD:EE:FF</a:t>
            </a:r>
          </a:p>
        </p:txBody>
      </p:sp>
    </p:spTree>
    <p:extLst>
      <p:ext uri="{BB962C8B-B14F-4D97-AF65-F5344CB8AC3E}">
        <p14:creationId xmlns:p14="http://schemas.microsoft.com/office/powerpoint/2010/main" val="39885281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a:latin typeface="+mj-lt"/>
                <a:ea typeface="+mj-ea"/>
                <a:cs typeface="+mj-cs"/>
              </a:rPr>
              <a:t>Wi-Fi</a:t>
            </a: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sp>
        <p:nvSpPr>
          <p:cNvPr id="25" name="CasellaDiTesto 24">
            <a:extLst>
              <a:ext uri="{FF2B5EF4-FFF2-40B4-BE49-F238E27FC236}">
                <a16:creationId xmlns:a16="http://schemas.microsoft.com/office/drawing/2014/main" id="{2449B45D-D1C3-4315-AF63-C9A2728EFD32}"/>
              </a:ext>
            </a:extLst>
          </p:cNvPr>
          <p:cNvSpPr txBox="1"/>
          <p:nvPr/>
        </p:nvSpPr>
        <p:spPr>
          <a:xfrm>
            <a:off x="620689" y="1938430"/>
            <a:ext cx="5011426" cy="4499610"/>
          </a:xfrm>
          <a:prstGeom prst="rect">
            <a:avLst/>
          </a:prstGeom>
        </p:spPr>
        <p:txBody>
          <a:bodyPr vert="horz" lIns="91440" tIns="45720" rIns="91440" bIns="45720" rtlCol="0" anchor="ctr">
            <a:normAutofit fontScale="92500" lnSpcReduction="20000"/>
          </a:bodyPr>
          <a:lstStyle/>
          <a:p>
            <a:pPr>
              <a:lnSpc>
                <a:spcPct val="150000"/>
              </a:lnSpc>
              <a:spcAft>
                <a:spcPts val="600"/>
              </a:spcAft>
            </a:pPr>
            <a:r>
              <a:rPr lang="it-IT" sz="2600" b="1" dirty="0">
                <a:solidFill>
                  <a:schemeClr val="bg1"/>
                </a:solidFill>
              </a:rPr>
              <a:t>Randomizzazione dell’indirizzo MAC:</a:t>
            </a:r>
          </a:p>
          <a:p>
            <a:pPr marL="342900" indent="-342900">
              <a:lnSpc>
                <a:spcPct val="150000"/>
              </a:lnSpc>
              <a:spcAft>
                <a:spcPts val="600"/>
              </a:spcAft>
              <a:buFont typeface="Arial" panose="020B0604020202020204" pitchFamily="34" charset="0"/>
              <a:buChar char="•"/>
            </a:pPr>
            <a:r>
              <a:rPr lang="it-IT" sz="2000" dirty="0">
                <a:solidFill>
                  <a:schemeClr val="bg1"/>
                </a:solidFill>
              </a:rPr>
              <a:t>Misura di protezione per la privacy</a:t>
            </a:r>
          </a:p>
          <a:p>
            <a:pPr marL="342900" indent="-342900">
              <a:lnSpc>
                <a:spcPct val="150000"/>
              </a:lnSpc>
              <a:spcAft>
                <a:spcPts val="600"/>
              </a:spcAft>
              <a:buFont typeface="Arial" panose="020B0604020202020204" pitchFamily="34" charset="0"/>
              <a:buChar char="•"/>
            </a:pPr>
            <a:r>
              <a:rPr lang="it-IT" sz="2000" dirty="0">
                <a:solidFill>
                  <a:schemeClr val="bg1"/>
                </a:solidFill>
              </a:rPr>
              <a:t>Impedisce il tracking</a:t>
            </a:r>
          </a:p>
          <a:p>
            <a:pPr marL="342900" indent="-342900">
              <a:lnSpc>
                <a:spcPct val="150000"/>
              </a:lnSpc>
              <a:spcAft>
                <a:spcPts val="600"/>
              </a:spcAft>
              <a:buFont typeface="Arial" panose="020B0604020202020204" pitchFamily="34" charset="0"/>
              <a:buChar char="•"/>
            </a:pPr>
            <a:r>
              <a:rPr lang="it-IT" sz="2000" dirty="0">
                <a:solidFill>
                  <a:schemeClr val="bg1"/>
                </a:solidFill>
              </a:rPr>
              <a:t>Non esiste uno standard</a:t>
            </a:r>
          </a:p>
          <a:p>
            <a:pPr marL="342900" indent="-342900">
              <a:lnSpc>
                <a:spcPct val="150000"/>
              </a:lnSpc>
              <a:spcAft>
                <a:spcPts val="600"/>
              </a:spcAft>
              <a:buFont typeface="Wingdings" panose="05000000000000000000" pitchFamily="2" charset="2"/>
              <a:buChar char="Ø"/>
            </a:pPr>
            <a:r>
              <a:rPr lang="it-IT" sz="2000" dirty="0">
                <a:solidFill>
                  <a:schemeClr val="bg1"/>
                </a:solidFill>
              </a:rPr>
              <a:t>Ogni sistema operativo implementa la propria versione</a:t>
            </a:r>
          </a:p>
          <a:p>
            <a:pPr marL="342900" indent="-342900">
              <a:lnSpc>
                <a:spcPct val="150000"/>
              </a:lnSpc>
              <a:spcAft>
                <a:spcPts val="600"/>
              </a:spcAft>
              <a:buFont typeface="Wingdings" panose="05000000000000000000" pitchFamily="2" charset="2"/>
              <a:buChar char="§"/>
            </a:pPr>
            <a:r>
              <a:rPr lang="it-IT" sz="2000" dirty="0">
                <a:solidFill>
                  <a:schemeClr val="bg1"/>
                </a:solidFill>
              </a:rPr>
              <a:t>Si riconosce per </a:t>
            </a:r>
            <a:r>
              <a:rPr lang="it-IT" sz="2000" dirty="0" err="1">
                <a:solidFill>
                  <a:schemeClr val="bg1"/>
                </a:solidFill>
              </a:rPr>
              <a:t>local</a:t>
            </a:r>
            <a:r>
              <a:rPr lang="it-IT" sz="2000" dirty="0">
                <a:solidFill>
                  <a:schemeClr val="bg1"/>
                </a:solidFill>
              </a:rPr>
              <a:t> bit asserito</a:t>
            </a:r>
          </a:p>
          <a:p>
            <a:pPr marL="342900" indent="-342900">
              <a:lnSpc>
                <a:spcPct val="150000"/>
              </a:lnSpc>
              <a:spcAft>
                <a:spcPts val="600"/>
              </a:spcAft>
              <a:buFont typeface="Wingdings" panose="05000000000000000000" pitchFamily="2" charset="2"/>
              <a:buChar char="§"/>
            </a:pPr>
            <a:r>
              <a:rPr lang="it-IT" sz="2000" dirty="0">
                <a:solidFill>
                  <a:schemeClr val="bg1"/>
                </a:solidFill>
              </a:rPr>
              <a:t>CID (Company </a:t>
            </a:r>
            <a:r>
              <a:rPr lang="it-IT" sz="2000" dirty="0" err="1">
                <a:solidFill>
                  <a:schemeClr val="bg1"/>
                </a:solidFill>
              </a:rPr>
              <a:t>Identifier</a:t>
            </a:r>
            <a:r>
              <a:rPr lang="it-IT" sz="2000" dirty="0">
                <a:solidFill>
                  <a:schemeClr val="bg1"/>
                </a:solidFill>
              </a:rPr>
              <a:t>) analogo a OUI ma con </a:t>
            </a:r>
            <a:r>
              <a:rPr lang="it-IT" sz="2000" dirty="0" err="1">
                <a:solidFill>
                  <a:schemeClr val="bg1"/>
                </a:solidFill>
              </a:rPr>
              <a:t>local</a:t>
            </a:r>
            <a:r>
              <a:rPr lang="it-IT" sz="2000" dirty="0">
                <a:solidFill>
                  <a:schemeClr val="bg1"/>
                </a:solidFill>
              </a:rPr>
              <a:t> bit asserito. </a:t>
            </a:r>
          </a:p>
          <a:p>
            <a:pPr marL="342900" indent="-342900">
              <a:lnSpc>
                <a:spcPct val="150000"/>
              </a:lnSpc>
              <a:spcAft>
                <a:spcPts val="600"/>
              </a:spcAft>
              <a:buFont typeface="Wingdings" panose="05000000000000000000" pitchFamily="2" charset="2"/>
              <a:buChar char="§"/>
            </a:pPr>
            <a:r>
              <a:rPr lang="it-IT" sz="2000" dirty="0">
                <a:solidFill>
                  <a:schemeClr val="bg1"/>
                </a:solidFill>
              </a:rPr>
              <a:t>Solo quando non connesso a una rete </a:t>
            </a:r>
          </a:p>
        </p:txBody>
      </p:sp>
      <p:pic>
        <p:nvPicPr>
          <p:cNvPr id="7" name="Immagine 6">
            <a:extLst>
              <a:ext uri="{FF2B5EF4-FFF2-40B4-BE49-F238E27FC236}">
                <a16:creationId xmlns:a16="http://schemas.microsoft.com/office/drawing/2014/main" id="{83D1B70C-04BB-4668-8088-3A360EE442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6194" y="2255815"/>
            <a:ext cx="5011426" cy="4222126"/>
          </a:xfrm>
          <a:prstGeom prst="rect">
            <a:avLst/>
          </a:prstGeom>
        </p:spPr>
      </p:pic>
      <p:sp>
        <p:nvSpPr>
          <p:cNvPr id="6" name="CasellaDiTesto 5">
            <a:extLst>
              <a:ext uri="{FF2B5EF4-FFF2-40B4-BE49-F238E27FC236}">
                <a16:creationId xmlns:a16="http://schemas.microsoft.com/office/drawing/2014/main" id="{A40DB6A0-7F68-45B0-9F20-3B5A1BA3DA31}"/>
              </a:ext>
            </a:extLst>
          </p:cNvPr>
          <p:cNvSpPr txBox="1"/>
          <p:nvPr/>
        </p:nvSpPr>
        <p:spPr>
          <a:xfrm>
            <a:off x="6109704" y="5795933"/>
            <a:ext cx="2146852" cy="707886"/>
          </a:xfrm>
          <a:prstGeom prst="rect">
            <a:avLst/>
          </a:prstGeom>
          <a:noFill/>
        </p:spPr>
        <p:txBody>
          <a:bodyPr wrap="square" rtlCol="0">
            <a:spAutoFit/>
          </a:bodyPr>
          <a:lstStyle/>
          <a:p>
            <a:pPr algn="ctr"/>
            <a:r>
              <a:rPr lang="it-IT" sz="2000" dirty="0"/>
              <a:t>Google: DA:A1:19</a:t>
            </a:r>
          </a:p>
          <a:p>
            <a:pPr algn="ctr"/>
            <a:r>
              <a:rPr lang="it-IT" sz="2000" dirty="0"/>
              <a:t>A = 10</a:t>
            </a:r>
            <a:r>
              <a:rPr lang="it-IT" sz="2000" u="sng" dirty="0"/>
              <a:t>1</a:t>
            </a:r>
            <a:r>
              <a:rPr lang="it-IT" sz="2000" dirty="0"/>
              <a:t>0</a:t>
            </a:r>
          </a:p>
        </p:txBody>
      </p:sp>
      <p:pic>
        <p:nvPicPr>
          <p:cNvPr id="11" name="Immagine 10">
            <a:extLst>
              <a:ext uri="{FF2B5EF4-FFF2-40B4-BE49-F238E27FC236}">
                <a16:creationId xmlns:a16="http://schemas.microsoft.com/office/drawing/2014/main" id="{16033B4F-28F5-4DE8-9597-0A47F7A3D7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DD231C6E-5E06-41F8-8D5C-4BA80C2E23C7}"/>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Tree>
    <p:extLst>
      <p:ext uri="{BB962C8B-B14F-4D97-AF65-F5344CB8AC3E}">
        <p14:creationId xmlns:p14="http://schemas.microsoft.com/office/powerpoint/2010/main" val="3427215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Architettura</a:t>
            </a:r>
            <a:r>
              <a:rPr lang="en-US" sz="3600" dirty="0">
                <a:solidFill>
                  <a:srgbClr val="000000"/>
                </a:solidFill>
                <a:latin typeface="+mj-lt"/>
              </a:rPr>
              <a:t> </a:t>
            </a:r>
            <a:r>
              <a:rPr lang="en-US" sz="3600" dirty="0" err="1">
                <a:solidFill>
                  <a:srgbClr val="000000"/>
                </a:solidFill>
                <a:latin typeface="+mj-lt"/>
              </a:rPr>
              <a:t>proposta</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70EF291A-8363-4B39-A1C8-EBCE1A076B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985E56DC-695E-4CB1-86D9-49F9EFF29B8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pic>
        <p:nvPicPr>
          <p:cNvPr id="9" name="Immagine 8">
            <a:extLst>
              <a:ext uri="{FF2B5EF4-FFF2-40B4-BE49-F238E27FC236}">
                <a16:creationId xmlns:a16="http://schemas.microsoft.com/office/drawing/2014/main" id="{C8437083-5D0B-4D80-BFEE-85732B0C9A58}"/>
              </a:ext>
            </a:extLst>
          </p:cNvPr>
          <p:cNvPicPr>
            <a:picLocks noChangeAspect="1"/>
          </p:cNvPicPr>
          <p:nvPr/>
        </p:nvPicPr>
        <p:blipFill rotWithShape="1">
          <a:blip r:embed="rId6">
            <a:extLst>
              <a:ext uri="{28A0092B-C50C-407E-A947-70E740481C1C}">
                <a14:useLocalDpi xmlns:a14="http://schemas.microsoft.com/office/drawing/2010/main" val="0"/>
              </a:ext>
            </a:extLst>
          </a:blip>
          <a:srcRect l="5898" t="3919" r="27778" b="39613"/>
          <a:stretch/>
        </p:blipFill>
        <p:spPr>
          <a:xfrm>
            <a:off x="7089913" y="2835965"/>
            <a:ext cx="5102087" cy="3419062"/>
          </a:xfrm>
          <a:prstGeom prst="rect">
            <a:avLst/>
          </a:prstGeom>
        </p:spPr>
      </p:pic>
      <p:sp>
        <p:nvSpPr>
          <p:cNvPr id="16" name="CasellaDiTesto 15">
            <a:extLst>
              <a:ext uri="{FF2B5EF4-FFF2-40B4-BE49-F238E27FC236}">
                <a16:creationId xmlns:a16="http://schemas.microsoft.com/office/drawing/2014/main" id="{88972A57-943F-40E1-9507-FE9209DC9B43}"/>
              </a:ext>
            </a:extLst>
          </p:cNvPr>
          <p:cNvSpPr txBox="1"/>
          <p:nvPr/>
        </p:nvSpPr>
        <p:spPr>
          <a:xfrm>
            <a:off x="620689" y="1938430"/>
            <a:ext cx="4992712" cy="4499610"/>
          </a:xfrm>
          <a:prstGeom prst="rect">
            <a:avLst/>
          </a:prstGeom>
        </p:spPr>
        <p:txBody>
          <a:bodyPr vert="horz" lIns="91440" tIns="45720" rIns="91440" bIns="45720" rtlCol="0" anchor="ctr">
            <a:normAutofit/>
          </a:bodyPr>
          <a:lstStyle/>
          <a:p>
            <a:pPr marL="342900" indent="-342900">
              <a:lnSpc>
                <a:spcPct val="150000"/>
              </a:lnSpc>
              <a:spcAft>
                <a:spcPts val="600"/>
              </a:spcAft>
              <a:buFont typeface="Arial" panose="020B0604020202020204" pitchFamily="34" charset="0"/>
              <a:buChar char="•"/>
            </a:pPr>
            <a:r>
              <a:rPr lang="it-IT" sz="2000" dirty="0" err="1">
                <a:solidFill>
                  <a:schemeClr val="bg1"/>
                </a:solidFill>
              </a:rPr>
              <a:t>Raspberry</a:t>
            </a:r>
            <a:r>
              <a:rPr lang="it-IT" sz="2000" dirty="0">
                <a:solidFill>
                  <a:schemeClr val="bg1"/>
                </a:solidFill>
              </a:rPr>
              <a:t> </a:t>
            </a:r>
            <a:r>
              <a:rPr lang="it-IT" sz="2000" dirty="0" err="1">
                <a:solidFill>
                  <a:schemeClr val="bg1"/>
                </a:solidFill>
              </a:rPr>
              <a:t>Pi</a:t>
            </a:r>
            <a:r>
              <a:rPr lang="it-IT" sz="2000" dirty="0">
                <a:solidFill>
                  <a:schemeClr val="bg1"/>
                </a:solidFill>
              </a:rPr>
              <a:t> 3 b+ con ambiente Linux</a:t>
            </a:r>
          </a:p>
          <a:p>
            <a:pPr marL="342900" indent="-342900">
              <a:lnSpc>
                <a:spcPct val="150000"/>
              </a:lnSpc>
              <a:spcAft>
                <a:spcPts val="600"/>
              </a:spcAft>
              <a:buFont typeface="Arial" panose="020B0604020202020204" pitchFamily="34" charset="0"/>
              <a:buChar char="•"/>
            </a:pPr>
            <a:r>
              <a:rPr lang="it-IT" sz="2000" dirty="0">
                <a:solidFill>
                  <a:schemeClr val="bg1"/>
                </a:solidFill>
              </a:rPr>
              <a:t>Scheda di rete ALFA NETWORK AWUS036NH</a:t>
            </a:r>
          </a:p>
          <a:p>
            <a:pPr marL="342900" indent="-342900">
              <a:lnSpc>
                <a:spcPct val="150000"/>
              </a:lnSpc>
              <a:spcAft>
                <a:spcPts val="600"/>
              </a:spcAft>
              <a:buFont typeface="Arial" panose="020B0604020202020204" pitchFamily="34" charset="0"/>
              <a:buChar char="•"/>
            </a:pPr>
            <a:r>
              <a:rPr lang="it-IT" sz="2000" dirty="0">
                <a:solidFill>
                  <a:schemeClr val="bg1"/>
                </a:solidFill>
              </a:rPr>
              <a:t>Script di sniffing in Python</a:t>
            </a:r>
          </a:p>
          <a:p>
            <a:pPr marL="342900" indent="-342900">
              <a:lnSpc>
                <a:spcPct val="150000"/>
              </a:lnSpc>
              <a:spcAft>
                <a:spcPts val="600"/>
              </a:spcAft>
              <a:buFont typeface="Arial" panose="020B0604020202020204" pitchFamily="34" charset="0"/>
              <a:buChar char="•"/>
            </a:pPr>
            <a:r>
              <a:rPr lang="it-IT" sz="2000" dirty="0">
                <a:solidFill>
                  <a:schemeClr val="bg1"/>
                </a:solidFill>
              </a:rPr>
              <a:t>Database </a:t>
            </a:r>
            <a:r>
              <a:rPr lang="it-IT" sz="2000" dirty="0" err="1">
                <a:solidFill>
                  <a:schemeClr val="bg1"/>
                </a:solidFill>
              </a:rPr>
              <a:t>mySQL</a:t>
            </a:r>
            <a:r>
              <a:rPr lang="it-IT" sz="2000" dirty="0">
                <a:solidFill>
                  <a:schemeClr val="bg1"/>
                </a:solidFill>
              </a:rPr>
              <a:t> su server universitario</a:t>
            </a:r>
          </a:p>
          <a:p>
            <a:pPr marL="342900" indent="-342900">
              <a:lnSpc>
                <a:spcPct val="150000"/>
              </a:lnSpc>
              <a:spcAft>
                <a:spcPts val="600"/>
              </a:spcAft>
              <a:buFont typeface="Arial" panose="020B0604020202020204" pitchFamily="34" charset="0"/>
              <a:buChar char="•"/>
            </a:pPr>
            <a:r>
              <a:rPr lang="it-IT" sz="2000" dirty="0">
                <a:solidFill>
                  <a:schemeClr val="bg1"/>
                </a:solidFill>
              </a:rPr>
              <a:t>Applicazione web per visualizzazione dei dati</a:t>
            </a:r>
          </a:p>
        </p:txBody>
      </p:sp>
    </p:spTree>
    <p:extLst>
      <p:ext uri="{BB962C8B-B14F-4D97-AF65-F5344CB8AC3E}">
        <p14:creationId xmlns:p14="http://schemas.microsoft.com/office/powerpoint/2010/main" val="2612631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Architettura</a:t>
            </a:r>
            <a:r>
              <a:rPr lang="en-US" sz="3600" dirty="0">
                <a:solidFill>
                  <a:srgbClr val="000000"/>
                </a:solidFill>
                <a:latin typeface="+mj-lt"/>
              </a:rPr>
              <a:t> </a:t>
            </a:r>
            <a:r>
              <a:rPr lang="en-US" sz="3600" dirty="0" err="1">
                <a:solidFill>
                  <a:srgbClr val="000000"/>
                </a:solidFill>
                <a:latin typeface="+mj-lt"/>
              </a:rPr>
              <a:t>proposta</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70EF291A-8363-4B39-A1C8-EBCE1A076B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985E56DC-695E-4CB1-86D9-49F9EFF29B8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
        <p:nvSpPr>
          <p:cNvPr id="16" name="CasellaDiTesto 15">
            <a:extLst>
              <a:ext uri="{FF2B5EF4-FFF2-40B4-BE49-F238E27FC236}">
                <a16:creationId xmlns:a16="http://schemas.microsoft.com/office/drawing/2014/main" id="{88972A57-943F-40E1-9507-FE9209DC9B43}"/>
              </a:ext>
            </a:extLst>
          </p:cNvPr>
          <p:cNvSpPr txBox="1"/>
          <p:nvPr/>
        </p:nvSpPr>
        <p:spPr>
          <a:xfrm>
            <a:off x="624114" y="2128930"/>
            <a:ext cx="5208611" cy="4499610"/>
          </a:xfrm>
          <a:prstGeom prst="rect">
            <a:avLst/>
          </a:prstGeom>
        </p:spPr>
        <p:txBody>
          <a:bodyPr vert="horz" lIns="91440" tIns="45720" rIns="91440" bIns="45720" rtlCol="0" anchor="ctr">
            <a:normAutofit lnSpcReduction="10000"/>
          </a:bodyPr>
          <a:lstStyle/>
          <a:p>
            <a:pPr>
              <a:lnSpc>
                <a:spcPct val="150000"/>
              </a:lnSpc>
              <a:spcAft>
                <a:spcPts val="600"/>
              </a:spcAft>
            </a:pPr>
            <a:r>
              <a:rPr lang="it-IT" sz="2400" b="1" dirty="0">
                <a:solidFill>
                  <a:schemeClr val="bg1"/>
                </a:solidFill>
              </a:rPr>
              <a:t>Script di sniffing in Python:</a:t>
            </a:r>
          </a:p>
          <a:p>
            <a:pPr marL="342900" indent="-342900">
              <a:lnSpc>
                <a:spcPct val="150000"/>
              </a:lnSpc>
              <a:spcAft>
                <a:spcPts val="600"/>
              </a:spcAft>
              <a:buFont typeface="Arial" panose="020B0604020202020204" pitchFamily="34" charset="0"/>
              <a:buChar char="•"/>
            </a:pPr>
            <a:r>
              <a:rPr lang="it-IT" sz="2000" dirty="0">
                <a:solidFill>
                  <a:schemeClr val="bg1"/>
                </a:solidFill>
              </a:rPr>
              <a:t>Due </a:t>
            </a:r>
            <a:r>
              <a:rPr lang="it-IT" sz="2000" dirty="0" err="1">
                <a:solidFill>
                  <a:schemeClr val="bg1"/>
                </a:solidFill>
              </a:rPr>
              <a:t>thread</a:t>
            </a:r>
            <a:r>
              <a:rPr lang="it-IT" sz="2000" dirty="0">
                <a:solidFill>
                  <a:schemeClr val="bg1"/>
                </a:solidFill>
              </a:rPr>
              <a:t> separati:</a:t>
            </a:r>
          </a:p>
          <a:p>
            <a:pPr marL="914400" lvl="1" indent="-457200">
              <a:lnSpc>
                <a:spcPct val="150000"/>
              </a:lnSpc>
              <a:spcAft>
                <a:spcPts val="600"/>
              </a:spcAft>
              <a:buFont typeface="+mj-lt"/>
              <a:buAutoNum type="alphaLcParenR"/>
            </a:pPr>
            <a:r>
              <a:rPr lang="it-IT" sz="2000" dirty="0">
                <a:solidFill>
                  <a:schemeClr val="bg1"/>
                </a:solidFill>
              </a:rPr>
              <a:t>uno per sniffing tramite libreria </a:t>
            </a:r>
            <a:r>
              <a:rPr lang="it-IT" sz="2000" dirty="0" err="1">
                <a:solidFill>
                  <a:schemeClr val="bg1"/>
                </a:solidFill>
              </a:rPr>
              <a:t>Scapy</a:t>
            </a:r>
            <a:endParaRPr lang="it-IT" sz="2000" dirty="0">
              <a:solidFill>
                <a:schemeClr val="bg1"/>
              </a:solidFill>
            </a:endParaRPr>
          </a:p>
          <a:p>
            <a:pPr marL="914400" lvl="1" indent="-457200">
              <a:lnSpc>
                <a:spcPct val="150000"/>
              </a:lnSpc>
              <a:spcAft>
                <a:spcPts val="600"/>
              </a:spcAft>
              <a:buFont typeface="+mj-lt"/>
              <a:buAutoNum type="alphaLcParenR"/>
            </a:pPr>
            <a:r>
              <a:rPr lang="it-IT" sz="2000" dirty="0">
                <a:solidFill>
                  <a:schemeClr val="bg1"/>
                </a:solidFill>
              </a:rPr>
              <a:t>uno per invio periodico dei dati al </a:t>
            </a:r>
            <a:r>
              <a:rPr lang="it-IT" sz="2000" dirty="0" err="1">
                <a:solidFill>
                  <a:schemeClr val="bg1"/>
                </a:solidFill>
              </a:rPr>
              <a:t>db</a:t>
            </a:r>
            <a:endParaRPr lang="it-IT" sz="2000" dirty="0">
              <a:solidFill>
                <a:schemeClr val="bg1"/>
              </a:solidFill>
            </a:endParaRPr>
          </a:p>
          <a:p>
            <a:pPr marL="342900" indent="-342900">
              <a:lnSpc>
                <a:spcPct val="150000"/>
              </a:lnSpc>
              <a:spcAft>
                <a:spcPts val="600"/>
              </a:spcAft>
              <a:buFont typeface="Arial" panose="020B0604020202020204" pitchFamily="34" charset="0"/>
              <a:buChar char="•"/>
            </a:pPr>
            <a:r>
              <a:rPr lang="it-IT" sz="2000" dirty="0" err="1">
                <a:solidFill>
                  <a:schemeClr val="bg1"/>
                </a:solidFill>
              </a:rPr>
              <a:t>Derandomizzazione</a:t>
            </a:r>
            <a:r>
              <a:rPr lang="it-IT" sz="2000" dirty="0">
                <a:solidFill>
                  <a:schemeClr val="bg1"/>
                </a:solidFill>
              </a:rPr>
              <a:t> mediante algoritmo di </a:t>
            </a:r>
            <a:r>
              <a:rPr lang="it-IT" sz="2000" b="1" dirty="0" err="1">
                <a:solidFill>
                  <a:schemeClr val="bg1"/>
                </a:solidFill>
              </a:rPr>
              <a:t>fingerprinting</a:t>
            </a:r>
            <a:r>
              <a:rPr lang="it-IT" sz="2000" dirty="0">
                <a:solidFill>
                  <a:schemeClr val="bg1"/>
                </a:solidFill>
              </a:rPr>
              <a:t> e </a:t>
            </a:r>
            <a:r>
              <a:rPr lang="it-IT" sz="2000" b="1" dirty="0">
                <a:solidFill>
                  <a:schemeClr val="bg1"/>
                </a:solidFill>
              </a:rPr>
              <a:t>aggregazione</a:t>
            </a:r>
            <a:r>
              <a:rPr lang="it-IT" sz="2000" dirty="0">
                <a:solidFill>
                  <a:schemeClr val="bg1"/>
                </a:solidFill>
              </a:rPr>
              <a:t> su indirizzi (randomizzati) aventi la medesima impronta</a:t>
            </a:r>
          </a:p>
          <a:p>
            <a:pPr marL="342900" indent="-342900">
              <a:lnSpc>
                <a:spcPct val="150000"/>
              </a:lnSpc>
              <a:spcAft>
                <a:spcPts val="600"/>
              </a:spcAft>
              <a:buFont typeface="Arial" panose="020B0604020202020204" pitchFamily="34" charset="0"/>
              <a:buChar char="•"/>
            </a:pPr>
            <a:r>
              <a:rPr lang="it-IT" sz="2000" dirty="0">
                <a:solidFill>
                  <a:schemeClr val="bg1"/>
                </a:solidFill>
              </a:rPr>
              <a:t>Tempo di decadimento dopo ultima rilevazione</a:t>
            </a:r>
          </a:p>
          <a:p>
            <a:pPr marL="342900" indent="-342900">
              <a:lnSpc>
                <a:spcPct val="150000"/>
              </a:lnSpc>
              <a:spcAft>
                <a:spcPts val="600"/>
              </a:spcAft>
              <a:buFont typeface="Arial" panose="020B0604020202020204" pitchFamily="34" charset="0"/>
              <a:buChar char="•"/>
            </a:pPr>
            <a:endParaRPr lang="it-IT" sz="2000" dirty="0">
              <a:solidFill>
                <a:schemeClr val="bg1"/>
              </a:solidFill>
            </a:endParaRPr>
          </a:p>
        </p:txBody>
      </p:sp>
    </p:spTree>
    <p:extLst>
      <p:ext uri="{BB962C8B-B14F-4D97-AF65-F5344CB8AC3E}">
        <p14:creationId xmlns:p14="http://schemas.microsoft.com/office/powerpoint/2010/main" val="7897823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Architettura</a:t>
            </a:r>
            <a:r>
              <a:rPr lang="en-US" sz="3600" dirty="0">
                <a:solidFill>
                  <a:srgbClr val="000000"/>
                </a:solidFill>
                <a:latin typeface="+mj-lt"/>
              </a:rPr>
              <a:t> </a:t>
            </a:r>
            <a:r>
              <a:rPr lang="en-US" sz="3600" dirty="0" err="1">
                <a:solidFill>
                  <a:srgbClr val="000000"/>
                </a:solidFill>
                <a:latin typeface="+mj-lt"/>
              </a:rPr>
              <a:t>proposta</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70EF291A-8363-4B39-A1C8-EBCE1A076B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985E56DC-695E-4CB1-86D9-49F9EFF29B8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
        <p:nvSpPr>
          <p:cNvPr id="16" name="CasellaDiTesto 15">
            <a:extLst>
              <a:ext uri="{FF2B5EF4-FFF2-40B4-BE49-F238E27FC236}">
                <a16:creationId xmlns:a16="http://schemas.microsoft.com/office/drawing/2014/main" id="{88972A57-943F-40E1-9507-FE9209DC9B43}"/>
              </a:ext>
            </a:extLst>
          </p:cNvPr>
          <p:cNvSpPr txBox="1"/>
          <p:nvPr/>
        </p:nvSpPr>
        <p:spPr>
          <a:xfrm>
            <a:off x="620687" y="1957144"/>
            <a:ext cx="5208611" cy="4499610"/>
          </a:xfrm>
          <a:prstGeom prst="rect">
            <a:avLst/>
          </a:prstGeom>
        </p:spPr>
        <p:txBody>
          <a:bodyPr vert="horz" lIns="91440" tIns="45720" rIns="91440" bIns="45720" rtlCol="0" anchor="ctr">
            <a:normAutofit fontScale="92500" lnSpcReduction="20000"/>
          </a:bodyPr>
          <a:lstStyle/>
          <a:p>
            <a:pPr>
              <a:lnSpc>
                <a:spcPct val="150000"/>
              </a:lnSpc>
              <a:spcAft>
                <a:spcPts val="600"/>
              </a:spcAft>
            </a:pPr>
            <a:r>
              <a:rPr lang="it-IT" sz="2400" b="1" dirty="0" err="1">
                <a:solidFill>
                  <a:schemeClr val="bg1"/>
                </a:solidFill>
              </a:rPr>
              <a:t>Fingerprinting</a:t>
            </a:r>
            <a:endParaRPr lang="it-IT" sz="2400" b="1" dirty="0">
              <a:solidFill>
                <a:schemeClr val="bg1"/>
              </a:solidFill>
            </a:endParaRPr>
          </a:p>
          <a:p>
            <a:pPr marL="342900" indent="-342900">
              <a:lnSpc>
                <a:spcPct val="150000"/>
              </a:lnSpc>
              <a:spcAft>
                <a:spcPts val="600"/>
              </a:spcAft>
              <a:buFont typeface="Arial" panose="020B0604020202020204" pitchFamily="34" charset="0"/>
              <a:buChar char="•"/>
            </a:pPr>
            <a:r>
              <a:rPr lang="it-IT" sz="2200" dirty="0">
                <a:solidFill>
                  <a:schemeClr val="bg1"/>
                </a:solidFill>
              </a:rPr>
              <a:t>Information </a:t>
            </a:r>
            <a:r>
              <a:rPr lang="it-IT" sz="2200" dirty="0" err="1">
                <a:solidFill>
                  <a:schemeClr val="bg1"/>
                </a:solidFill>
              </a:rPr>
              <a:t>Eelements</a:t>
            </a:r>
            <a:r>
              <a:rPr lang="it-IT" sz="2200" dirty="0">
                <a:solidFill>
                  <a:schemeClr val="bg1"/>
                </a:solidFill>
              </a:rPr>
              <a:t>: dati contenuti nelle Probe </a:t>
            </a:r>
            <a:r>
              <a:rPr lang="it-IT" sz="2200" dirty="0" err="1">
                <a:solidFill>
                  <a:schemeClr val="bg1"/>
                </a:solidFill>
              </a:rPr>
              <a:t>request</a:t>
            </a:r>
            <a:r>
              <a:rPr lang="it-IT" sz="2200" dirty="0">
                <a:solidFill>
                  <a:schemeClr val="bg1"/>
                </a:solidFill>
              </a:rPr>
              <a:t> per segnalare agli AP le proprie caratteristiche fisiche</a:t>
            </a:r>
          </a:p>
          <a:p>
            <a:pPr marL="342900" indent="-342900">
              <a:lnSpc>
                <a:spcPct val="150000"/>
              </a:lnSpc>
              <a:spcAft>
                <a:spcPts val="600"/>
              </a:spcAft>
              <a:buFont typeface="Arial" panose="020B0604020202020204" pitchFamily="34" charset="0"/>
              <a:buChar char="•"/>
            </a:pPr>
            <a:r>
              <a:rPr lang="it-IT" sz="2200" dirty="0">
                <a:solidFill>
                  <a:schemeClr val="bg1"/>
                </a:solidFill>
              </a:rPr>
              <a:t>Lo standard 802.11 definisce che siano inclusi in ordine crescente</a:t>
            </a:r>
          </a:p>
          <a:p>
            <a:pPr marL="342900" indent="-342900">
              <a:lnSpc>
                <a:spcPct val="150000"/>
              </a:lnSpc>
              <a:spcAft>
                <a:spcPts val="600"/>
              </a:spcAft>
              <a:buFont typeface="Arial" panose="020B0604020202020204" pitchFamily="34" charset="0"/>
              <a:buChar char="•"/>
            </a:pPr>
            <a:r>
              <a:rPr lang="it-IT" sz="2200" dirty="0">
                <a:solidFill>
                  <a:schemeClr val="bg1"/>
                </a:solidFill>
              </a:rPr>
              <a:t>Non sono obbligatori </a:t>
            </a:r>
          </a:p>
          <a:p>
            <a:pPr marL="342900" indent="-342900">
              <a:lnSpc>
                <a:spcPct val="150000"/>
              </a:lnSpc>
              <a:spcAft>
                <a:spcPts val="600"/>
              </a:spcAft>
              <a:buFont typeface="Wingdings" panose="05000000000000000000" pitchFamily="2" charset="2"/>
              <a:buChar char="Ø"/>
            </a:pPr>
            <a:r>
              <a:rPr lang="it-IT" sz="2200" dirty="0">
                <a:solidFill>
                  <a:schemeClr val="bg1"/>
                </a:solidFill>
              </a:rPr>
              <a:t>Set di IE trasmessi, relativi valori e ordine di comparizione usati come fonte di discriminazione</a:t>
            </a:r>
          </a:p>
        </p:txBody>
      </p:sp>
      <p:graphicFrame>
        <p:nvGraphicFramePr>
          <p:cNvPr id="4" name="Tabella 3">
            <a:extLst>
              <a:ext uri="{FF2B5EF4-FFF2-40B4-BE49-F238E27FC236}">
                <a16:creationId xmlns:a16="http://schemas.microsoft.com/office/drawing/2014/main" id="{FE1CDC6A-9805-47D2-8507-1E681F4C985C}"/>
              </a:ext>
            </a:extLst>
          </p:cNvPr>
          <p:cNvGraphicFramePr>
            <a:graphicFrameLocks noGrp="1"/>
          </p:cNvGraphicFramePr>
          <p:nvPr>
            <p:extLst>
              <p:ext uri="{D42A27DB-BD31-4B8C-83A1-F6EECF244321}">
                <p14:modId xmlns:p14="http://schemas.microsoft.com/office/powerpoint/2010/main" val="2188463151"/>
              </p:ext>
            </p:extLst>
          </p:nvPr>
        </p:nvGraphicFramePr>
        <p:xfrm>
          <a:off x="8090930" y="2010144"/>
          <a:ext cx="3581400" cy="3337560"/>
        </p:xfrm>
        <a:graphic>
          <a:graphicData uri="http://schemas.openxmlformats.org/drawingml/2006/table">
            <a:tbl>
              <a:tblPr firstRow="1" bandRow="1">
                <a:tableStyleId>{073A0DAA-6AF3-43AB-8588-CEC1D06C72B9}</a:tableStyleId>
              </a:tblPr>
              <a:tblGrid>
                <a:gridCol w="2683790">
                  <a:extLst>
                    <a:ext uri="{9D8B030D-6E8A-4147-A177-3AD203B41FA5}">
                      <a16:colId xmlns:a16="http://schemas.microsoft.com/office/drawing/2014/main" val="823659981"/>
                    </a:ext>
                  </a:extLst>
                </a:gridCol>
                <a:gridCol w="897610">
                  <a:extLst>
                    <a:ext uri="{9D8B030D-6E8A-4147-A177-3AD203B41FA5}">
                      <a16:colId xmlns:a16="http://schemas.microsoft.com/office/drawing/2014/main" val="3721812136"/>
                    </a:ext>
                  </a:extLst>
                </a:gridCol>
              </a:tblGrid>
              <a:tr h="370840">
                <a:tc>
                  <a:txBody>
                    <a:bodyPr/>
                    <a:lstStyle/>
                    <a:p>
                      <a:r>
                        <a:rPr lang="it-IT" dirty="0"/>
                        <a:t>Information </a:t>
                      </a:r>
                      <a:r>
                        <a:rPr lang="it-IT" dirty="0" err="1"/>
                        <a:t>Element</a:t>
                      </a:r>
                      <a:endParaRPr lang="it-IT" dirty="0"/>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404040"/>
                    </a:solidFill>
                  </a:tcPr>
                </a:tc>
                <a:tc>
                  <a:txBody>
                    <a:bodyPr/>
                    <a:lstStyle/>
                    <a:p>
                      <a:r>
                        <a:rPr lang="it-IT" dirty="0"/>
                        <a:t>ID</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404040"/>
                    </a:solidFill>
                  </a:tcPr>
                </a:tc>
                <a:extLst>
                  <a:ext uri="{0D108BD9-81ED-4DB2-BD59-A6C34878D82A}">
                    <a16:rowId xmlns:a16="http://schemas.microsoft.com/office/drawing/2014/main" val="1738170938"/>
                  </a:ext>
                </a:extLst>
              </a:tr>
              <a:tr h="370840">
                <a:tc>
                  <a:txBody>
                    <a:bodyPr/>
                    <a:lstStyle/>
                    <a:p>
                      <a:r>
                        <a:rPr lang="it-IT" dirty="0"/>
                        <a:t>Service Set Identity (SSID)</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0</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extLst>
                  <a:ext uri="{0D108BD9-81ED-4DB2-BD59-A6C34878D82A}">
                    <a16:rowId xmlns:a16="http://schemas.microsoft.com/office/drawing/2014/main" val="1222004103"/>
                  </a:ext>
                </a:extLst>
              </a:tr>
              <a:tr h="370840">
                <a:tc>
                  <a:txBody>
                    <a:bodyPr/>
                    <a:lstStyle/>
                    <a:p>
                      <a:r>
                        <a:rPr lang="it-IT" dirty="0" err="1"/>
                        <a:t>Supported</a:t>
                      </a:r>
                      <a:r>
                        <a:rPr lang="it-IT" dirty="0"/>
                        <a:t> </a:t>
                      </a:r>
                      <a:r>
                        <a:rPr lang="it-IT" dirty="0" err="1"/>
                        <a:t>Rates</a:t>
                      </a:r>
                      <a:endParaRPr lang="it-IT" dirty="0"/>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dirty="0"/>
                        <a:t>1</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2426475"/>
                  </a:ext>
                </a:extLst>
              </a:tr>
              <a:tr h="370840">
                <a:tc>
                  <a:txBody>
                    <a:bodyPr/>
                    <a:lstStyle/>
                    <a:p>
                      <a:r>
                        <a:rPr lang="it-IT" dirty="0"/>
                        <a:t>Power Capabilities</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33</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extLst>
                  <a:ext uri="{0D108BD9-81ED-4DB2-BD59-A6C34878D82A}">
                    <a16:rowId xmlns:a16="http://schemas.microsoft.com/office/drawing/2014/main" val="1917204995"/>
                  </a:ext>
                </a:extLst>
              </a:tr>
              <a:tr h="370840">
                <a:tc>
                  <a:txBody>
                    <a:bodyPr/>
                    <a:lstStyle/>
                    <a:p>
                      <a:r>
                        <a:rPr lang="it-IT" dirty="0"/>
                        <a:t>HT Capabilities</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dirty="0"/>
                        <a:t>45</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39899988"/>
                  </a:ext>
                </a:extLst>
              </a:tr>
              <a:tr h="370840">
                <a:tc>
                  <a:txBody>
                    <a:bodyPr/>
                    <a:lstStyle/>
                    <a:p>
                      <a:r>
                        <a:rPr lang="it-IT" dirty="0"/>
                        <a:t>Extended </a:t>
                      </a:r>
                      <a:r>
                        <a:rPr lang="it-IT" dirty="0" err="1"/>
                        <a:t>Supported</a:t>
                      </a:r>
                      <a:r>
                        <a:rPr lang="it-IT" dirty="0"/>
                        <a:t> </a:t>
                      </a:r>
                      <a:r>
                        <a:rPr lang="it-IT" dirty="0" err="1"/>
                        <a:t>Rates</a:t>
                      </a:r>
                      <a:endParaRPr lang="it-IT" dirty="0"/>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50</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extLst>
                  <a:ext uri="{0D108BD9-81ED-4DB2-BD59-A6C34878D82A}">
                    <a16:rowId xmlns:a16="http://schemas.microsoft.com/office/drawing/2014/main" val="1527520289"/>
                  </a:ext>
                </a:extLst>
              </a:tr>
              <a:tr h="370840">
                <a:tc>
                  <a:txBody>
                    <a:bodyPr/>
                    <a:lstStyle/>
                    <a:p>
                      <a:r>
                        <a:rPr lang="it-IT" dirty="0"/>
                        <a:t>Extended Capabilities</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dirty="0"/>
                        <a:t>127</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46272567"/>
                  </a:ext>
                </a:extLst>
              </a:tr>
              <a:tr h="370840">
                <a:tc>
                  <a:txBody>
                    <a:bodyPr/>
                    <a:lstStyle/>
                    <a:p>
                      <a:r>
                        <a:rPr lang="it-IT" dirty="0"/>
                        <a:t>VHT Capabilities</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191</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extLst>
                  <a:ext uri="{0D108BD9-81ED-4DB2-BD59-A6C34878D82A}">
                    <a16:rowId xmlns:a16="http://schemas.microsoft.com/office/drawing/2014/main" val="1866004093"/>
                  </a:ext>
                </a:extLst>
              </a:tr>
              <a:tr h="370840">
                <a:tc>
                  <a:txBody>
                    <a:bodyPr/>
                    <a:lstStyle/>
                    <a:p>
                      <a:r>
                        <a:rPr lang="it-IT" dirty="0" err="1"/>
                        <a:t>Vendor</a:t>
                      </a:r>
                      <a:r>
                        <a:rPr lang="it-IT" dirty="0"/>
                        <a:t> ID</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dirty="0"/>
                        <a:t>221</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9150981"/>
                  </a:ext>
                </a:extLst>
              </a:tr>
            </a:tbl>
          </a:graphicData>
        </a:graphic>
      </p:graphicFrame>
      <p:sp>
        <p:nvSpPr>
          <p:cNvPr id="7" name="CasellaDiTesto 6">
            <a:extLst>
              <a:ext uri="{FF2B5EF4-FFF2-40B4-BE49-F238E27FC236}">
                <a16:creationId xmlns:a16="http://schemas.microsoft.com/office/drawing/2014/main" id="{17EE4926-6EBC-4564-812C-CED6B4415790}"/>
              </a:ext>
            </a:extLst>
          </p:cNvPr>
          <p:cNvSpPr txBox="1"/>
          <p:nvPr/>
        </p:nvSpPr>
        <p:spPr>
          <a:xfrm>
            <a:off x="5829298" y="5490607"/>
            <a:ext cx="6362701" cy="1107996"/>
          </a:xfrm>
          <a:prstGeom prst="rect">
            <a:avLst/>
          </a:prstGeom>
          <a:noFill/>
        </p:spPr>
        <p:txBody>
          <a:bodyPr wrap="square" rtlCol="0">
            <a:spAutoFit/>
          </a:bodyPr>
          <a:lstStyle/>
          <a:p>
            <a:r>
              <a:rPr lang="it-IT" b="1" dirty="0"/>
              <a:t>Esempio di </a:t>
            </a:r>
            <a:r>
              <a:rPr lang="it-IT" b="1" dirty="0" err="1"/>
              <a:t>fingerprint</a:t>
            </a:r>
            <a:r>
              <a:rPr lang="it-IT" b="1" dirty="0"/>
              <a:t>:</a:t>
            </a:r>
          </a:p>
          <a:p>
            <a:r>
              <a:rPr lang="it-IT" sz="1600" dirty="0"/>
              <a:t>probe:0,1,50,3,45,127,107,255,221,221,221,221(0017F2,0A),221(0050F2,08),221(001018,02),htcap:2D40,httag:1B,htmcs:ff000000000000000000,rates:02040B16,esrates:0C1218243048606C,extcap:0000088400000040</a:t>
            </a:r>
          </a:p>
        </p:txBody>
      </p:sp>
    </p:spTree>
    <p:extLst>
      <p:ext uri="{BB962C8B-B14F-4D97-AF65-F5344CB8AC3E}">
        <p14:creationId xmlns:p14="http://schemas.microsoft.com/office/powerpoint/2010/main" val="2511736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Architettura</a:t>
            </a:r>
            <a:r>
              <a:rPr lang="en-US" sz="3600" dirty="0">
                <a:solidFill>
                  <a:srgbClr val="000000"/>
                </a:solidFill>
                <a:latin typeface="+mj-lt"/>
              </a:rPr>
              <a:t> </a:t>
            </a:r>
            <a:r>
              <a:rPr lang="en-US" sz="3600" dirty="0" err="1">
                <a:solidFill>
                  <a:srgbClr val="000000"/>
                </a:solidFill>
                <a:latin typeface="+mj-lt"/>
              </a:rPr>
              <a:t>proposta</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70EF291A-8363-4B39-A1C8-EBCE1A076B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985E56DC-695E-4CB1-86D9-49F9EFF29B8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
        <p:nvSpPr>
          <p:cNvPr id="16" name="CasellaDiTesto 15">
            <a:extLst>
              <a:ext uri="{FF2B5EF4-FFF2-40B4-BE49-F238E27FC236}">
                <a16:creationId xmlns:a16="http://schemas.microsoft.com/office/drawing/2014/main" id="{88972A57-943F-40E1-9507-FE9209DC9B43}"/>
              </a:ext>
            </a:extLst>
          </p:cNvPr>
          <p:cNvSpPr txBox="1"/>
          <p:nvPr/>
        </p:nvSpPr>
        <p:spPr>
          <a:xfrm>
            <a:off x="620687" y="1957144"/>
            <a:ext cx="5208611" cy="4499610"/>
          </a:xfrm>
          <a:prstGeom prst="rect">
            <a:avLst/>
          </a:prstGeom>
        </p:spPr>
        <p:txBody>
          <a:bodyPr vert="horz" lIns="91440" tIns="45720" rIns="91440" bIns="45720" rtlCol="0" anchor="ctr">
            <a:normAutofit fontScale="92500"/>
          </a:bodyPr>
          <a:lstStyle/>
          <a:p>
            <a:pPr>
              <a:lnSpc>
                <a:spcPct val="150000"/>
              </a:lnSpc>
              <a:spcAft>
                <a:spcPts val="600"/>
              </a:spcAft>
            </a:pPr>
            <a:r>
              <a:rPr lang="it-IT" sz="2400" b="1" dirty="0">
                <a:solidFill>
                  <a:schemeClr val="bg1"/>
                </a:solidFill>
              </a:rPr>
              <a:t>Aggregazione</a:t>
            </a:r>
          </a:p>
          <a:p>
            <a:pPr>
              <a:lnSpc>
                <a:spcPct val="150000"/>
              </a:lnSpc>
              <a:spcAft>
                <a:spcPts val="600"/>
              </a:spcAft>
            </a:pPr>
            <a:r>
              <a:rPr lang="it-IT" sz="2000" dirty="0">
                <a:solidFill>
                  <a:schemeClr val="bg1"/>
                </a:solidFill>
              </a:rPr>
              <a:t>Stabilire se due indirizzi MAC randomizzati aventi la stessa signature siano stati emessi dallo stesso dispositivo</a:t>
            </a:r>
          </a:p>
          <a:p>
            <a:pPr marL="342900" indent="-342900">
              <a:lnSpc>
                <a:spcPct val="150000"/>
              </a:lnSpc>
              <a:spcAft>
                <a:spcPts val="600"/>
              </a:spcAft>
              <a:buFont typeface="Arial" panose="020B0604020202020204" pitchFamily="34" charset="0"/>
              <a:buChar char="•"/>
            </a:pPr>
            <a:r>
              <a:rPr lang="it-IT" sz="2000" dirty="0">
                <a:solidFill>
                  <a:schemeClr val="bg1"/>
                </a:solidFill>
              </a:rPr>
              <a:t>Impiego di </a:t>
            </a:r>
            <a:r>
              <a:rPr lang="it-IT" sz="2000" dirty="0" err="1">
                <a:solidFill>
                  <a:schemeClr val="bg1"/>
                </a:solidFill>
              </a:rPr>
              <a:t>sequence</a:t>
            </a:r>
            <a:r>
              <a:rPr lang="it-IT" sz="2000" dirty="0">
                <a:solidFill>
                  <a:schemeClr val="bg1"/>
                </a:solidFill>
              </a:rPr>
              <a:t> </a:t>
            </a:r>
            <a:r>
              <a:rPr lang="it-IT" sz="2000" dirty="0" err="1">
                <a:solidFill>
                  <a:schemeClr val="bg1"/>
                </a:solidFill>
              </a:rPr>
              <a:t>number</a:t>
            </a:r>
            <a:r>
              <a:rPr lang="it-IT" sz="2000" dirty="0">
                <a:solidFill>
                  <a:schemeClr val="bg1"/>
                </a:solidFill>
              </a:rPr>
              <a:t>, </a:t>
            </a:r>
            <a:r>
              <a:rPr lang="it-IT" sz="2000" dirty="0" err="1">
                <a:solidFill>
                  <a:schemeClr val="bg1"/>
                </a:solidFill>
              </a:rPr>
              <a:t>SSIDs</a:t>
            </a:r>
            <a:r>
              <a:rPr lang="it-IT" sz="2000" dirty="0">
                <a:solidFill>
                  <a:schemeClr val="bg1"/>
                </a:solidFill>
              </a:rPr>
              <a:t>, RSSI, </a:t>
            </a:r>
            <a:r>
              <a:rPr lang="it-IT" sz="2000" dirty="0" err="1">
                <a:solidFill>
                  <a:schemeClr val="bg1"/>
                </a:solidFill>
              </a:rPr>
              <a:t>timestamp</a:t>
            </a:r>
            <a:endParaRPr lang="it-IT" sz="2000" dirty="0">
              <a:solidFill>
                <a:schemeClr val="bg1"/>
              </a:solidFill>
            </a:endParaRPr>
          </a:p>
          <a:p>
            <a:pPr marL="342900" indent="-342900">
              <a:lnSpc>
                <a:spcPct val="150000"/>
              </a:lnSpc>
              <a:spcAft>
                <a:spcPts val="600"/>
              </a:spcAft>
              <a:buFont typeface="Arial" panose="020B0604020202020204" pitchFamily="34" charset="0"/>
              <a:buChar char="•"/>
            </a:pPr>
            <a:r>
              <a:rPr lang="it-IT" sz="2000" dirty="0">
                <a:solidFill>
                  <a:schemeClr val="bg1"/>
                </a:solidFill>
              </a:rPr>
              <a:t>Impiego delle Informazioni WPS (Wi-Fi </a:t>
            </a:r>
            <a:r>
              <a:rPr lang="it-IT" sz="2000" dirty="0" err="1">
                <a:solidFill>
                  <a:schemeClr val="bg1"/>
                </a:solidFill>
              </a:rPr>
              <a:t>Protocol</a:t>
            </a:r>
            <a:r>
              <a:rPr lang="it-IT" sz="2000" dirty="0">
                <a:solidFill>
                  <a:schemeClr val="bg1"/>
                </a:solidFill>
              </a:rPr>
              <a:t> Setup) tra cui UUID (</a:t>
            </a:r>
            <a:r>
              <a:rPr lang="it-IT" sz="2000" dirty="0" err="1">
                <a:solidFill>
                  <a:schemeClr val="bg1"/>
                </a:solidFill>
              </a:rPr>
              <a:t>Universally</a:t>
            </a:r>
            <a:r>
              <a:rPr lang="it-IT" sz="2000" dirty="0">
                <a:solidFill>
                  <a:schemeClr val="bg1"/>
                </a:solidFill>
              </a:rPr>
              <a:t> </a:t>
            </a:r>
            <a:r>
              <a:rPr lang="it-IT" sz="2000" dirty="0" err="1">
                <a:solidFill>
                  <a:schemeClr val="bg1"/>
                </a:solidFill>
              </a:rPr>
              <a:t>Unique</a:t>
            </a:r>
            <a:r>
              <a:rPr lang="it-IT" sz="2000" dirty="0">
                <a:solidFill>
                  <a:schemeClr val="bg1"/>
                </a:solidFill>
              </a:rPr>
              <a:t> </a:t>
            </a:r>
            <a:r>
              <a:rPr lang="it-IT" sz="2000" dirty="0" err="1">
                <a:solidFill>
                  <a:schemeClr val="bg1"/>
                </a:solidFill>
              </a:rPr>
              <a:t>Identifier</a:t>
            </a:r>
            <a:r>
              <a:rPr lang="it-IT" sz="2000" dirty="0">
                <a:solidFill>
                  <a:schemeClr val="bg1"/>
                </a:solidFill>
              </a:rPr>
              <a:t>) generato direttamente dal MAC</a:t>
            </a:r>
          </a:p>
          <a:p>
            <a:pPr marL="342900" indent="-342900">
              <a:lnSpc>
                <a:spcPct val="150000"/>
              </a:lnSpc>
              <a:spcAft>
                <a:spcPts val="600"/>
              </a:spcAft>
              <a:buFont typeface="Arial" panose="020B0604020202020204" pitchFamily="34" charset="0"/>
              <a:buChar char="•"/>
            </a:pPr>
            <a:endParaRPr lang="it-IT" sz="2000" dirty="0">
              <a:solidFill>
                <a:schemeClr val="bg1"/>
              </a:solidFill>
            </a:endParaRPr>
          </a:p>
        </p:txBody>
      </p:sp>
      <p:pic>
        <p:nvPicPr>
          <p:cNvPr id="6" name="Immagine 5" descr="Immagine che contiene testo, mappa&#10;&#10;Descrizione generata automaticamente">
            <a:extLst>
              <a:ext uri="{FF2B5EF4-FFF2-40B4-BE49-F238E27FC236}">
                <a16:creationId xmlns:a16="http://schemas.microsoft.com/office/drawing/2014/main" id="{67327E46-B721-44CF-9291-F95A84E0B68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60817" y="2470837"/>
            <a:ext cx="4579254" cy="3607013"/>
          </a:xfrm>
          <a:prstGeom prst="rect">
            <a:avLst/>
          </a:prstGeom>
        </p:spPr>
      </p:pic>
    </p:spTree>
    <p:extLst>
      <p:ext uri="{BB962C8B-B14F-4D97-AF65-F5344CB8AC3E}">
        <p14:creationId xmlns:p14="http://schemas.microsoft.com/office/powerpoint/2010/main" val="23120093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Architettura</a:t>
            </a:r>
            <a:r>
              <a:rPr lang="en-US" sz="3600" dirty="0">
                <a:solidFill>
                  <a:srgbClr val="000000"/>
                </a:solidFill>
                <a:latin typeface="+mj-lt"/>
              </a:rPr>
              <a:t> </a:t>
            </a:r>
            <a:r>
              <a:rPr lang="en-US" sz="3600" dirty="0" err="1">
                <a:solidFill>
                  <a:srgbClr val="000000"/>
                </a:solidFill>
                <a:latin typeface="+mj-lt"/>
              </a:rPr>
              <a:t>proposta</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70EF291A-8363-4B39-A1C8-EBCE1A076B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985E56DC-695E-4CB1-86D9-49F9EFF29B8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mc:AlternateContent xmlns:mc="http://schemas.openxmlformats.org/markup-compatibility/2006">
        <mc:Choice xmlns:a14="http://schemas.microsoft.com/office/drawing/2010/main" Requires="a14">
          <p:sp>
            <p:nvSpPr>
              <p:cNvPr id="10" name="CasellaDiTesto 9">
                <a:extLst>
                  <a:ext uri="{FF2B5EF4-FFF2-40B4-BE49-F238E27FC236}">
                    <a16:creationId xmlns:a16="http://schemas.microsoft.com/office/drawing/2014/main" id="{EB3BF499-B127-4AAF-84AB-DDD597D1A17E}"/>
                  </a:ext>
                </a:extLst>
              </p:cNvPr>
              <p:cNvSpPr txBox="1"/>
              <p:nvPr/>
            </p:nvSpPr>
            <p:spPr>
              <a:xfrm>
                <a:off x="620687" y="1957144"/>
                <a:ext cx="5208611" cy="4499610"/>
              </a:xfrm>
              <a:prstGeom prst="rect">
                <a:avLst/>
              </a:prstGeom>
            </p:spPr>
            <p:txBody>
              <a:bodyPr vert="horz" lIns="91440" tIns="45720" rIns="91440" bIns="45720" rtlCol="0" anchor="ctr">
                <a:normAutofit fontScale="92500" lnSpcReduction="20000"/>
              </a:bodyPr>
              <a:lstStyle/>
              <a:p>
                <a:pPr>
                  <a:lnSpc>
                    <a:spcPct val="150000"/>
                  </a:lnSpc>
                  <a:spcAft>
                    <a:spcPts val="600"/>
                  </a:spcAft>
                </a:pPr>
                <a:r>
                  <a:rPr lang="it-IT" sz="2400" b="1" dirty="0">
                    <a:solidFill>
                      <a:schemeClr val="bg1"/>
                    </a:solidFill>
                  </a:rPr>
                  <a:t>Modello dell’output</a:t>
                </a:r>
              </a:p>
              <a:p>
                <a:pPr>
                  <a:lnSpc>
                    <a:spcPct val="150000"/>
                  </a:lnSpc>
                  <a:spcAft>
                    <a:spcPts val="600"/>
                  </a:spcAft>
                </a:pPr>
                <a14:m>
                  <m:oMathPara xmlns:m="http://schemas.openxmlformats.org/officeDocument/2006/math">
                    <m:oMathParaPr>
                      <m:jc m:val="centerGroup"/>
                    </m:oMathParaPr>
                    <m:oMath xmlns:m="http://schemas.openxmlformats.org/officeDocument/2006/math">
                      <m:acc>
                        <m:accPr>
                          <m:chr m:val="̃"/>
                          <m:ctrlPr>
                            <a:rPr lang="it-IT" sz="2400" i="1" smtClean="0">
                              <a:solidFill>
                                <a:schemeClr val="bg1"/>
                              </a:solidFill>
                              <a:latin typeface="Cambria Math" panose="02040503050406030204" pitchFamily="18" charset="0"/>
                            </a:rPr>
                          </m:ctrlPr>
                        </m:accPr>
                        <m:e>
                          <m:r>
                            <a:rPr lang="it-IT" sz="2400" i="1" smtClean="0">
                              <a:solidFill>
                                <a:schemeClr val="bg1"/>
                              </a:solidFill>
                              <a:latin typeface="Cambria Math" panose="02040503050406030204" pitchFamily="18" charset="0"/>
                            </a:rPr>
                            <m:t>𝑥</m:t>
                          </m:r>
                        </m:e>
                      </m:acc>
                      <m:r>
                        <a:rPr lang="it-IT" sz="2400" i="1" smtClean="0">
                          <a:solidFill>
                            <a:schemeClr val="bg1"/>
                          </a:solidFill>
                          <a:latin typeface="Cambria Math" panose="02040503050406030204" pitchFamily="18" charset="0"/>
                        </a:rPr>
                        <m:t>=</m:t>
                      </m:r>
                      <m:d>
                        <m:dPr>
                          <m:ctrlPr>
                            <a:rPr lang="it-IT" sz="2400" i="1" smtClean="0">
                              <a:solidFill>
                                <a:schemeClr val="bg1"/>
                              </a:solidFill>
                              <a:latin typeface="Cambria Math" panose="02040503050406030204" pitchFamily="18" charset="0"/>
                            </a:rPr>
                          </m:ctrlPr>
                        </m:dPr>
                        <m:e>
                          <m:sSub>
                            <m:sSubPr>
                              <m:ctrlPr>
                                <a:rPr lang="it-IT" sz="2400" i="1" smtClean="0">
                                  <a:solidFill>
                                    <a:schemeClr val="bg1"/>
                                  </a:solidFill>
                                  <a:latin typeface="Cambria Math" panose="02040503050406030204" pitchFamily="18" charset="0"/>
                                </a:rPr>
                              </m:ctrlPr>
                            </m:sSubPr>
                            <m:e>
                              <m:r>
                                <a:rPr lang="it-IT" sz="2400" i="1" smtClean="0">
                                  <a:solidFill>
                                    <a:schemeClr val="bg1"/>
                                  </a:solidFill>
                                  <a:latin typeface="Cambria Math" panose="02040503050406030204" pitchFamily="18" charset="0"/>
                                </a:rPr>
                                <m:t>𝑥</m:t>
                              </m:r>
                            </m:e>
                            <m:sub>
                              <m:r>
                                <a:rPr lang="it-IT" sz="2400" i="1" smtClean="0">
                                  <a:solidFill>
                                    <a:schemeClr val="bg1"/>
                                  </a:solidFill>
                                  <a:latin typeface="Cambria Math" panose="02040503050406030204" pitchFamily="18" charset="0"/>
                                </a:rPr>
                                <m:t>1</m:t>
                              </m:r>
                            </m:sub>
                          </m:sSub>
                          <m:r>
                            <a:rPr lang="it-IT" sz="2400" i="1" smtClean="0">
                              <a:solidFill>
                                <a:schemeClr val="bg1"/>
                              </a:solidFill>
                              <a:latin typeface="Cambria Math" panose="02040503050406030204" pitchFamily="18" charset="0"/>
                            </a:rPr>
                            <m:t>+</m:t>
                          </m:r>
                          <m:sSub>
                            <m:sSubPr>
                              <m:ctrlPr>
                                <a:rPr lang="it-IT" sz="2400" i="1" smtClean="0">
                                  <a:solidFill>
                                    <a:schemeClr val="bg1"/>
                                  </a:solidFill>
                                  <a:latin typeface="Cambria Math" panose="02040503050406030204" pitchFamily="18" charset="0"/>
                                </a:rPr>
                              </m:ctrlPr>
                            </m:sSubPr>
                            <m:e>
                              <m:r>
                                <a:rPr lang="it-IT" sz="2400" i="1" smtClean="0">
                                  <a:solidFill>
                                    <a:schemeClr val="bg1"/>
                                  </a:solidFill>
                                  <a:latin typeface="Cambria Math" panose="02040503050406030204" pitchFamily="18" charset="0"/>
                                </a:rPr>
                                <m:t>𝑥</m:t>
                              </m:r>
                            </m:e>
                            <m:sub>
                              <m:r>
                                <a:rPr lang="it-IT" sz="2400" i="1" smtClean="0">
                                  <a:solidFill>
                                    <a:schemeClr val="bg1"/>
                                  </a:solidFill>
                                  <a:latin typeface="Cambria Math" panose="02040503050406030204" pitchFamily="18" charset="0"/>
                                </a:rPr>
                                <m:t>2</m:t>
                              </m:r>
                            </m:sub>
                          </m:sSub>
                        </m:e>
                      </m:d>
                    </m:oMath>
                  </m:oMathPara>
                </a14:m>
                <a:endParaRPr lang="it-IT" sz="2400" i="1" dirty="0">
                  <a:solidFill>
                    <a:schemeClr val="bg1"/>
                  </a:solidFill>
                  <a:latin typeface="Cambria Math" panose="02040503050406030204" pitchFamily="18" charset="0"/>
                </a:endParaRPr>
              </a:p>
              <a:p>
                <a:pPr>
                  <a:lnSpc>
                    <a:spcPct val="150000"/>
                  </a:lnSpc>
                  <a:spcAft>
                    <a:spcPts val="600"/>
                  </a:spcAft>
                </a:pPr>
                <a14:m>
                  <m:oMath xmlns:m="http://schemas.openxmlformats.org/officeDocument/2006/math">
                    <m:sSub>
                      <m:sSubPr>
                        <m:ctrlPr>
                          <a:rPr lang="it-IT" sz="2400" i="1">
                            <a:solidFill>
                              <a:schemeClr val="bg1"/>
                            </a:solidFill>
                            <a:latin typeface="Cambria Math" panose="02040503050406030204" pitchFamily="18" charset="0"/>
                          </a:rPr>
                        </m:ctrlPr>
                      </m:sSubPr>
                      <m:e>
                        <m:r>
                          <a:rPr lang="it-IT" sz="2400" i="1">
                            <a:solidFill>
                              <a:schemeClr val="bg1"/>
                            </a:solidFill>
                            <a:latin typeface="Cambria Math" panose="02040503050406030204" pitchFamily="18" charset="0"/>
                          </a:rPr>
                          <m:t>𝑥</m:t>
                        </m:r>
                      </m:e>
                      <m:sub>
                        <m:r>
                          <a:rPr lang="it-IT" sz="2400" i="1">
                            <a:solidFill>
                              <a:schemeClr val="bg1"/>
                            </a:solidFill>
                            <a:latin typeface="Cambria Math" panose="02040503050406030204" pitchFamily="18" charset="0"/>
                          </a:rPr>
                          <m:t>1</m:t>
                        </m:r>
                      </m:sub>
                    </m:sSub>
                  </m:oMath>
                </a14:m>
                <a:r>
                  <a:rPr lang="it-IT" sz="2400" dirty="0">
                    <a:solidFill>
                      <a:schemeClr val="bg1"/>
                    </a:solidFill>
                  </a:rPr>
                  <a:t> </a:t>
                </a:r>
                <a:r>
                  <a:rPr lang="it-IT" sz="2000" dirty="0">
                    <a:solidFill>
                      <a:schemeClr val="bg1"/>
                    </a:solidFill>
                  </a:rPr>
                  <a:t>Mac globali, </a:t>
                </a:r>
                <a14:m>
                  <m:oMath xmlns:m="http://schemas.openxmlformats.org/officeDocument/2006/math">
                    <m:sSub>
                      <m:sSubPr>
                        <m:ctrlPr>
                          <a:rPr lang="it-IT" sz="2400" i="1">
                            <a:solidFill>
                              <a:schemeClr val="bg1"/>
                            </a:solidFill>
                            <a:latin typeface="Cambria Math" panose="02040503050406030204" pitchFamily="18" charset="0"/>
                          </a:rPr>
                        </m:ctrlPr>
                      </m:sSubPr>
                      <m:e>
                        <m:r>
                          <a:rPr lang="it-IT" sz="2400" i="1">
                            <a:solidFill>
                              <a:schemeClr val="bg1"/>
                            </a:solidFill>
                            <a:latin typeface="Cambria Math" panose="02040503050406030204" pitchFamily="18" charset="0"/>
                          </a:rPr>
                          <m:t>𝑥</m:t>
                        </m:r>
                      </m:e>
                      <m:sub>
                        <m:r>
                          <a:rPr lang="it-IT" sz="2400" b="0" i="1" smtClean="0">
                            <a:solidFill>
                              <a:schemeClr val="bg1"/>
                            </a:solidFill>
                            <a:latin typeface="Cambria Math" panose="02040503050406030204" pitchFamily="18" charset="0"/>
                          </a:rPr>
                          <m:t>2</m:t>
                        </m:r>
                      </m:sub>
                    </m:sSub>
                  </m:oMath>
                </a14:m>
                <a:r>
                  <a:rPr lang="it-IT" sz="2400" dirty="0">
                    <a:solidFill>
                      <a:schemeClr val="bg1"/>
                    </a:solidFill>
                  </a:rPr>
                  <a:t> </a:t>
                </a:r>
                <a:r>
                  <a:rPr lang="it-IT" sz="2000" dirty="0">
                    <a:solidFill>
                      <a:schemeClr val="bg1"/>
                    </a:solidFill>
                  </a:rPr>
                  <a:t>Mac randomizzati aggregati</a:t>
                </a:r>
              </a:p>
              <a:p>
                <a:pPr>
                  <a:lnSpc>
                    <a:spcPct val="150000"/>
                  </a:lnSpc>
                  <a:spcAft>
                    <a:spcPts val="600"/>
                  </a:spcAft>
                </a:pPr>
                <a:r>
                  <a:rPr lang="it-IT" sz="2000" dirty="0">
                    <a:solidFill>
                      <a:schemeClr val="bg1"/>
                    </a:solidFill>
                  </a:rPr>
                  <a:t>Misura rumorosa, fonti di rumore:</a:t>
                </a:r>
              </a:p>
              <a:p>
                <a:pPr marL="342900" indent="-342900">
                  <a:lnSpc>
                    <a:spcPct val="150000"/>
                  </a:lnSpc>
                  <a:spcAft>
                    <a:spcPts val="600"/>
                  </a:spcAft>
                  <a:buFont typeface="Arial" panose="020B0604020202020204" pitchFamily="34" charset="0"/>
                  <a:buChar char="•"/>
                </a:pPr>
                <a:r>
                  <a:rPr lang="it-IT" sz="2000" dirty="0">
                    <a:solidFill>
                      <a:schemeClr val="bg1"/>
                    </a:solidFill>
                  </a:rPr>
                  <a:t>Accuratezza </a:t>
                </a:r>
                <a14:m>
                  <m:oMath xmlns:m="http://schemas.openxmlformats.org/officeDocument/2006/math">
                    <m:sSub>
                      <m:sSubPr>
                        <m:ctrlPr>
                          <a:rPr lang="it-IT" sz="2400" i="1">
                            <a:solidFill>
                              <a:schemeClr val="bg1"/>
                            </a:solidFill>
                            <a:latin typeface="Cambria Math" panose="02040503050406030204" pitchFamily="18" charset="0"/>
                          </a:rPr>
                        </m:ctrlPr>
                      </m:sSubPr>
                      <m:e>
                        <m:r>
                          <a:rPr lang="it-IT" sz="2400" i="1">
                            <a:solidFill>
                              <a:schemeClr val="bg1"/>
                            </a:solidFill>
                            <a:latin typeface="Cambria Math" panose="02040503050406030204" pitchFamily="18" charset="0"/>
                          </a:rPr>
                          <m:t>𝑥</m:t>
                        </m:r>
                      </m:e>
                      <m:sub>
                        <m:r>
                          <a:rPr lang="it-IT" sz="2400" b="0" i="1" smtClean="0">
                            <a:solidFill>
                              <a:schemeClr val="bg1"/>
                            </a:solidFill>
                            <a:latin typeface="Cambria Math" panose="02040503050406030204" pitchFamily="18" charset="0"/>
                          </a:rPr>
                          <m:t>2</m:t>
                        </m:r>
                      </m:sub>
                    </m:sSub>
                  </m:oMath>
                </a14:m>
                <a:endParaRPr lang="it-IT" sz="2400" dirty="0">
                  <a:solidFill>
                    <a:schemeClr val="bg1"/>
                  </a:solidFill>
                </a:endParaRPr>
              </a:p>
              <a:p>
                <a:pPr marL="342900" indent="-342900">
                  <a:lnSpc>
                    <a:spcPct val="150000"/>
                  </a:lnSpc>
                  <a:spcAft>
                    <a:spcPts val="600"/>
                  </a:spcAft>
                  <a:buFont typeface="Arial" panose="020B0604020202020204" pitchFamily="34" charset="0"/>
                  <a:buChar char="•"/>
                </a:pPr>
                <a:r>
                  <a:rPr lang="it-IT" sz="2000" dirty="0">
                    <a:solidFill>
                      <a:schemeClr val="bg1"/>
                    </a:solidFill>
                  </a:rPr>
                  <a:t>Dispositivi con Wi-Fi spento (</a:t>
                </a:r>
                <a:r>
                  <a:rPr lang="it-IT" sz="2000" dirty="0" err="1">
                    <a:solidFill>
                      <a:schemeClr val="bg1"/>
                    </a:solidFill>
                  </a:rPr>
                  <a:t>penetration</a:t>
                </a:r>
                <a:r>
                  <a:rPr lang="it-IT" sz="2000" dirty="0">
                    <a:solidFill>
                      <a:schemeClr val="bg1"/>
                    </a:solidFill>
                  </a:rPr>
                  <a:t> rate)</a:t>
                </a:r>
              </a:p>
              <a:p>
                <a:pPr marL="342900" indent="-342900">
                  <a:lnSpc>
                    <a:spcPct val="150000"/>
                  </a:lnSpc>
                  <a:spcAft>
                    <a:spcPts val="600"/>
                  </a:spcAft>
                  <a:buFont typeface="Arial" panose="020B0604020202020204" pitchFamily="34" charset="0"/>
                  <a:buChar char="•"/>
                </a:pPr>
                <a:r>
                  <a:rPr lang="it-IT" sz="2000" dirty="0">
                    <a:solidFill>
                      <a:schemeClr val="bg1"/>
                    </a:solidFill>
                  </a:rPr>
                  <a:t>Dispositivi con Wi-Fi acceso ma non rilevabili</a:t>
                </a:r>
              </a:p>
              <a:p>
                <a:pPr marL="342900" indent="-342900">
                  <a:lnSpc>
                    <a:spcPct val="150000"/>
                  </a:lnSpc>
                  <a:spcAft>
                    <a:spcPts val="600"/>
                  </a:spcAft>
                  <a:buFont typeface="Arial" panose="020B0604020202020204" pitchFamily="34" charset="0"/>
                  <a:buChar char="•"/>
                </a:pPr>
                <a:r>
                  <a:rPr lang="it-IT" sz="2000" dirty="0">
                    <a:solidFill>
                      <a:schemeClr val="bg1"/>
                    </a:solidFill>
                  </a:rPr>
                  <a:t>Portata massima dello strumento o limiti dettati dall’architettura</a:t>
                </a:r>
              </a:p>
              <a:p>
                <a:pPr marL="342900" indent="-342900">
                  <a:lnSpc>
                    <a:spcPct val="150000"/>
                  </a:lnSpc>
                  <a:spcAft>
                    <a:spcPts val="600"/>
                  </a:spcAft>
                  <a:buFont typeface="Arial" panose="020B0604020202020204" pitchFamily="34" charset="0"/>
                  <a:buChar char="•"/>
                </a:pPr>
                <a:endParaRPr lang="it-IT" sz="2000" dirty="0">
                  <a:solidFill>
                    <a:schemeClr val="bg1"/>
                  </a:solidFill>
                </a:endParaRPr>
              </a:p>
            </p:txBody>
          </p:sp>
        </mc:Choice>
        <mc:Fallback>
          <p:sp>
            <p:nvSpPr>
              <p:cNvPr id="10" name="CasellaDiTesto 9">
                <a:extLst>
                  <a:ext uri="{FF2B5EF4-FFF2-40B4-BE49-F238E27FC236}">
                    <a16:creationId xmlns:a16="http://schemas.microsoft.com/office/drawing/2014/main" id="{EB3BF499-B127-4AAF-84AB-DDD597D1A17E}"/>
                  </a:ext>
                </a:extLst>
              </p:cNvPr>
              <p:cNvSpPr txBox="1">
                <a:spLocks noRot="1" noChangeAspect="1" noMove="1" noResize="1" noEditPoints="1" noAdjustHandles="1" noChangeArrowheads="1" noChangeShapeType="1" noTextEdit="1"/>
              </p:cNvSpPr>
              <p:nvPr/>
            </p:nvSpPr>
            <p:spPr>
              <a:xfrm>
                <a:off x="620687" y="1957144"/>
                <a:ext cx="5208611" cy="4499610"/>
              </a:xfrm>
              <a:prstGeom prst="rect">
                <a:avLst/>
              </a:prstGeom>
              <a:blipFill>
                <a:blip r:embed="rId6"/>
                <a:stretch>
                  <a:fillRect l="-1522" t="-2033"/>
                </a:stretch>
              </a:blipFill>
            </p:spPr>
            <p:txBody>
              <a:bodyPr/>
              <a:lstStyle/>
              <a:p>
                <a:r>
                  <a:rPr lang="it-IT">
                    <a:noFill/>
                  </a:rPr>
                  <a:t> </a:t>
                </a:r>
              </a:p>
            </p:txBody>
          </p:sp>
        </mc:Fallback>
      </mc:AlternateContent>
      <p:sp>
        <p:nvSpPr>
          <p:cNvPr id="13" name="CasellaDiTesto 12">
            <a:extLst>
              <a:ext uri="{FF2B5EF4-FFF2-40B4-BE49-F238E27FC236}">
                <a16:creationId xmlns:a16="http://schemas.microsoft.com/office/drawing/2014/main" id="{35BD418D-4DFB-49A4-AAA3-0C074C5FD830}"/>
              </a:ext>
            </a:extLst>
          </p:cNvPr>
          <p:cNvSpPr txBox="1"/>
          <p:nvPr/>
        </p:nvSpPr>
        <p:spPr>
          <a:xfrm>
            <a:off x="7753573" y="1935532"/>
            <a:ext cx="4256114" cy="5191187"/>
          </a:xfrm>
          <a:prstGeom prst="rect">
            <a:avLst/>
          </a:prstGeom>
        </p:spPr>
        <p:txBody>
          <a:bodyPr vert="horz" lIns="91440" tIns="45720" rIns="91440" bIns="45720" rtlCol="0" anchor="ctr">
            <a:normAutofit/>
          </a:bodyPr>
          <a:lstStyle/>
          <a:p>
            <a:pPr>
              <a:lnSpc>
                <a:spcPct val="150000"/>
              </a:lnSpc>
              <a:spcAft>
                <a:spcPts val="600"/>
              </a:spcAft>
            </a:pPr>
            <a:endParaRPr lang="it-IT" sz="2000" dirty="0">
              <a:solidFill>
                <a:schemeClr val="tx1"/>
              </a:solidFill>
            </a:endParaRPr>
          </a:p>
        </p:txBody>
      </p:sp>
      <mc:AlternateContent xmlns:mc="http://schemas.openxmlformats.org/markup-compatibility/2006">
        <mc:Choice xmlns:a14="http://schemas.microsoft.com/office/drawing/2010/main" Requires="a14">
          <p:sp>
            <p:nvSpPr>
              <p:cNvPr id="14" name="CasellaDiTesto 13">
                <a:extLst>
                  <a:ext uri="{FF2B5EF4-FFF2-40B4-BE49-F238E27FC236}">
                    <a16:creationId xmlns:a16="http://schemas.microsoft.com/office/drawing/2014/main" id="{6A95EB7E-039C-4202-9C37-8E5AD7FEBDE8}"/>
                  </a:ext>
                </a:extLst>
              </p:cNvPr>
              <p:cNvSpPr txBox="1"/>
              <p:nvPr/>
            </p:nvSpPr>
            <p:spPr>
              <a:xfrm>
                <a:off x="7639228" y="1745017"/>
                <a:ext cx="4510204" cy="4498266"/>
              </a:xfrm>
              <a:prstGeom prst="rect">
                <a:avLst/>
              </a:prstGeom>
            </p:spPr>
            <p:txBody>
              <a:bodyPr vert="horz" lIns="91440" tIns="45720" rIns="91440" bIns="45720" rtlCol="0" anchor="ctr">
                <a:normAutofit/>
              </a:bodyPr>
              <a:lstStyle/>
              <a:p>
                <a:pPr>
                  <a:lnSpc>
                    <a:spcPct val="150000"/>
                  </a:lnSpc>
                  <a:spcAft>
                    <a:spcPts val="600"/>
                  </a:spcAft>
                </a:pPr>
                <a:r>
                  <a:rPr lang="it-IT" sz="2400" b="1" dirty="0">
                    <a:solidFill>
                      <a:schemeClr val="tx1"/>
                    </a:solidFill>
                  </a:rPr>
                  <a:t>Modello adottato</a:t>
                </a:r>
              </a:p>
              <a:p>
                <a:pPr>
                  <a:lnSpc>
                    <a:spcPct val="150000"/>
                  </a:lnSpc>
                  <a:spcAft>
                    <a:spcPts val="600"/>
                  </a:spcAft>
                </a:pPr>
                <a14:m>
                  <m:oMathPara xmlns:m="http://schemas.openxmlformats.org/officeDocument/2006/math">
                    <m:oMathParaPr>
                      <m:jc m:val="centerGroup"/>
                    </m:oMathParaPr>
                    <m:oMath xmlns:m="http://schemas.openxmlformats.org/officeDocument/2006/math">
                      <m:acc>
                        <m:accPr>
                          <m:chr m:val="̃"/>
                          <m:ctrlPr>
                            <a:rPr lang="it-IT" sz="2000" i="1" smtClean="0">
                              <a:solidFill>
                                <a:schemeClr val="tx1"/>
                              </a:solidFill>
                              <a:latin typeface="Cambria Math" panose="02040503050406030204" pitchFamily="18" charset="0"/>
                            </a:rPr>
                          </m:ctrlPr>
                        </m:accPr>
                        <m:e>
                          <m:r>
                            <a:rPr lang="it-IT" sz="2000" i="1" smtClean="0">
                              <a:solidFill>
                                <a:schemeClr val="tx1"/>
                              </a:solidFill>
                              <a:latin typeface="Cambria Math" panose="02040503050406030204" pitchFamily="18" charset="0"/>
                            </a:rPr>
                            <m:t>𝑦</m:t>
                          </m:r>
                        </m:e>
                      </m:acc>
                      <m:r>
                        <a:rPr lang="it-IT" sz="2000" i="1" smtClean="0">
                          <a:solidFill>
                            <a:schemeClr val="tx1"/>
                          </a:solidFill>
                          <a:latin typeface="Cambria Math" panose="02040503050406030204" pitchFamily="18" charset="0"/>
                        </a:rPr>
                        <m:t>=∝</m:t>
                      </m:r>
                      <m:acc>
                        <m:accPr>
                          <m:chr m:val="̃"/>
                          <m:ctrlPr>
                            <a:rPr lang="it-IT" sz="2000" i="1" smtClean="0">
                              <a:solidFill>
                                <a:schemeClr val="tx1"/>
                              </a:solidFill>
                              <a:latin typeface="Cambria Math" panose="02040503050406030204" pitchFamily="18" charset="0"/>
                            </a:rPr>
                          </m:ctrlPr>
                        </m:accPr>
                        <m:e>
                          <m:r>
                            <a:rPr lang="it-IT" sz="2000" i="1" smtClean="0">
                              <a:solidFill>
                                <a:schemeClr val="tx1"/>
                              </a:solidFill>
                              <a:latin typeface="Cambria Math" panose="02040503050406030204" pitchFamily="18" charset="0"/>
                            </a:rPr>
                            <m:t>𝑥</m:t>
                          </m:r>
                        </m:e>
                      </m:acc>
                    </m:oMath>
                  </m:oMathPara>
                </a14:m>
                <a:endParaRPr lang="it-IT" sz="2000" dirty="0">
                  <a:solidFill>
                    <a:schemeClr val="tx1"/>
                  </a:solidFill>
                </a:endParaRPr>
              </a:p>
              <a:p>
                <a:pPr>
                  <a:lnSpc>
                    <a:spcPct val="150000"/>
                  </a:lnSpc>
                  <a:spcAft>
                    <a:spcPts val="600"/>
                  </a:spcAft>
                </a:pPr>
                <a:r>
                  <a:rPr lang="it-IT" sz="2000" dirty="0">
                    <a:solidFill>
                      <a:schemeClr val="tx1"/>
                    </a:solidFill>
                  </a:rPr>
                  <a:t>Modello proporzionale, sufficiente a fornire la classificazione dei tre livelli di viabilità richiesta </a:t>
                </a:r>
              </a:p>
              <a:p>
                <a:pPr marL="342900" indent="-342900">
                  <a:lnSpc>
                    <a:spcPct val="150000"/>
                  </a:lnSpc>
                  <a:spcAft>
                    <a:spcPts val="600"/>
                  </a:spcAft>
                  <a:buFont typeface="Wingdings" panose="05000000000000000000" pitchFamily="2" charset="2"/>
                  <a:buChar char="Ø"/>
                </a:pPr>
                <a14:m>
                  <m:oMath xmlns:m="http://schemas.openxmlformats.org/officeDocument/2006/math">
                    <m:r>
                      <a:rPr lang="it-IT" sz="2000" i="1">
                        <a:solidFill>
                          <a:schemeClr val="tx1"/>
                        </a:solidFill>
                        <a:latin typeface="Cambria Math" panose="02040503050406030204" pitchFamily="18" charset="0"/>
                      </a:rPr>
                      <m:t>∝</m:t>
                    </m:r>
                  </m:oMath>
                </a14:m>
                <a:r>
                  <a:rPr lang="it-IT" sz="2000" dirty="0">
                    <a:solidFill>
                      <a:schemeClr val="tx1"/>
                    </a:solidFill>
                  </a:rPr>
                  <a:t> da stabilire mediante </a:t>
                </a:r>
                <a:r>
                  <a:rPr lang="it-IT" sz="2000" dirty="0" err="1">
                    <a:solidFill>
                      <a:schemeClr val="tx1"/>
                    </a:solidFill>
                  </a:rPr>
                  <a:t>least</a:t>
                </a:r>
                <a:r>
                  <a:rPr lang="it-IT" sz="2000" dirty="0">
                    <a:solidFill>
                      <a:schemeClr val="tx1"/>
                    </a:solidFill>
                  </a:rPr>
                  <a:t> </a:t>
                </a:r>
                <a:r>
                  <a:rPr lang="it-IT" sz="2000" dirty="0" err="1">
                    <a:solidFill>
                      <a:schemeClr val="tx1"/>
                    </a:solidFill>
                  </a:rPr>
                  <a:t>squares</a:t>
                </a:r>
                <a:endParaRPr lang="it-IT" sz="2000" dirty="0">
                  <a:solidFill>
                    <a:schemeClr val="tx1"/>
                  </a:solidFill>
                </a:endParaRPr>
              </a:p>
              <a:p>
                <a:pPr>
                  <a:lnSpc>
                    <a:spcPct val="150000"/>
                  </a:lnSpc>
                  <a:spcAft>
                    <a:spcPts val="600"/>
                  </a:spcAft>
                </a:pPr>
                <a14:m>
                  <m:oMathPara xmlns:m="http://schemas.openxmlformats.org/officeDocument/2006/math">
                    <m:oMathParaPr>
                      <m:jc m:val="centerGroup"/>
                    </m:oMathParaPr>
                    <m:oMath xmlns:m="http://schemas.openxmlformats.org/officeDocument/2006/math">
                      <m:limLow>
                        <m:limLowPr>
                          <m:ctrlPr>
                            <a:rPr lang="it-IT" sz="2000" i="1" smtClean="0">
                              <a:solidFill>
                                <a:schemeClr val="tx1"/>
                              </a:solidFill>
                              <a:latin typeface="Cambria Math" panose="02040503050406030204" pitchFamily="18" charset="0"/>
                            </a:rPr>
                          </m:ctrlPr>
                        </m:limLowPr>
                        <m:e>
                          <m:r>
                            <m:rPr>
                              <m:sty m:val="p"/>
                            </m:rPr>
                            <a:rPr lang="it-IT" sz="2000" i="1" smtClean="0">
                              <a:solidFill>
                                <a:schemeClr val="tx1"/>
                              </a:solidFill>
                              <a:latin typeface="Cambria Math" panose="02040503050406030204" pitchFamily="18" charset="0"/>
                            </a:rPr>
                            <m:t>min</m:t>
                          </m:r>
                        </m:e>
                        <m:lim>
                          <m:r>
                            <a:rPr lang="it-IT" sz="2000" i="1" smtClean="0">
                              <a:solidFill>
                                <a:schemeClr val="tx1"/>
                              </a:solidFill>
                              <a:latin typeface="Cambria Math" panose="02040503050406030204" pitchFamily="18" charset="0"/>
                            </a:rPr>
                            <m:t>∝</m:t>
                          </m:r>
                        </m:lim>
                      </m:limLow>
                      <m:sSup>
                        <m:sSupPr>
                          <m:ctrlPr>
                            <a:rPr lang="it-IT" sz="2000" i="1" dirty="0" smtClean="0">
                              <a:solidFill>
                                <a:schemeClr val="tx1"/>
                              </a:solidFill>
                              <a:latin typeface="Cambria Math" panose="02040503050406030204" pitchFamily="18" charset="0"/>
                            </a:rPr>
                          </m:ctrlPr>
                        </m:sSupPr>
                        <m:e>
                          <m:d>
                            <m:dPr>
                              <m:ctrlPr>
                                <a:rPr lang="it-IT" sz="2000" i="1" dirty="0" smtClean="0">
                                  <a:solidFill>
                                    <a:schemeClr val="tx1"/>
                                  </a:solidFill>
                                  <a:latin typeface="Cambria Math" panose="02040503050406030204" pitchFamily="18" charset="0"/>
                                </a:rPr>
                              </m:ctrlPr>
                            </m:dPr>
                            <m:e>
                              <m:r>
                                <a:rPr lang="it-IT" sz="2000" i="1" dirty="0" smtClean="0">
                                  <a:solidFill>
                                    <a:schemeClr val="tx1"/>
                                  </a:solidFill>
                                  <a:latin typeface="Cambria Math" panose="02040503050406030204" pitchFamily="18" charset="0"/>
                                </a:rPr>
                                <m:t>𝑦</m:t>
                              </m:r>
                              <m:r>
                                <a:rPr lang="it-IT" sz="2000" i="0" dirty="0" smtClean="0">
                                  <a:solidFill>
                                    <a:schemeClr val="tx1"/>
                                  </a:solidFill>
                                  <a:latin typeface="Cambria Math" panose="02040503050406030204" pitchFamily="18" charset="0"/>
                                </a:rPr>
                                <m:t>−</m:t>
                              </m:r>
                              <m:acc>
                                <m:accPr>
                                  <m:chr m:val="̃"/>
                                  <m:ctrlPr>
                                    <a:rPr lang="it-IT" sz="2000" i="1" dirty="0" smtClean="0">
                                      <a:solidFill>
                                        <a:schemeClr val="tx1"/>
                                      </a:solidFill>
                                      <a:latin typeface="Cambria Math" panose="02040503050406030204" pitchFamily="18" charset="0"/>
                                    </a:rPr>
                                  </m:ctrlPr>
                                </m:accPr>
                                <m:e>
                                  <m:r>
                                    <a:rPr lang="it-IT" sz="2000" i="1" dirty="0" smtClean="0">
                                      <a:solidFill>
                                        <a:schemeClr val="tx1"/>
                                      </a:solidFill>
                                      <a:latin typeface="Cambria Math" panose="02040503050406030204" pitchFamily="18" charset="0"/>
                                    </a:rPr>
                                    <m:t>𝑦</m:t>
                                  </m:r>
                                </m:e>
                              </m:acc>
                            </m:e>
                          </m:d>
                        </m:e>
                        <m:sup>
                          <m:r>
                            <a:rPr lang="it-IT" sz="2000" i="0" dirty="0" smtClean="0">
                              <a:solidFill>
                                <a:schemeClr val="tx1"/>
                              </a:solidFill>
                              <a:latin typeface="Cambria Math" panose="02040503050406030204" pitchFamily="18" charset="0"/>
                            </a:rPr>
                            <m:t>2</m:t>
                          </m:r>
                        </m:sup>
                      </m:sSup>
                    </m:oMath>
                  </m:oMathPara>
                </a14:m>
                <a:endParaRPr lang="it-IT" sz="2000" dirty="0">
                  <a:solidFill>
                    <a:schemeClr val="tx1"/>
                  </a:solidFill>
                </a:endParaRPr>
              </a:p>
              <a:p>
                <a:pPr>
                  <a:lnSpc>
                    <a:spcPct val="150000"/>
                  </a:lnSpc>
                  <a:spcAft>
                    <a:spcPts val="600"/>
                  </a:spcAft>
                </a:pPr>
                <a14:m>
                  <m:oMath xmlns:m="http://schemas.openxmlformats.org/officeDocument/2006/math">
                    <m:r>
                      <a:rPr lang="it-IT" sz="2000" i="1">
                        <a:latin typeface="Cambria Math" panose="02040503050406030204" pitchFamily="18" charset="0"/>
                      </a:rPr>
                      <m:t>𝑦</m:t>
                    </m:r>
                  </m:oMath>
                </a14:m>
                <a:r>
                  <a:rPr lang="it-IT" sz="2000" dirty="0">
                    <a:solidFill>
                      <a:schemeClr val="tx1"/>
                    </a:solidFill>
                  </a:rPr>
                  <a:t> ground truth, numero reale di persone</a:t>
                </a:r>
              </a:p>
            </p:txBody>
          </p:sp>
        </mc:Choice>
        <mc:Fallback>
          <p:sp>
            <p:nvSpPr>
              <p:cNvPr id="14" name="CasellaDiTesto 13">
                <a:extLst>
                  <a:ext uri="{FF2B5EF4-FFF2-40B4-BE49-F238E27FC236}">
                    <a16:creationId xmlns:a16="http://schemas.microsoft.com/office/drawing/2014/main" id="{6A95EB7E-039C-4202-9C37-8E5AD7FEBDE8}"/>
                  </a:ext>
                </a:extLst>
              </p:cNvPr>
              <p:cNvSpPr txBox="1">
                <a:spLocks noRot="1" noChangeAspect="1" noMove="1" noResize="1" noEditPoints="1" noAdjustHandles="1" noChangeArrowheads="1" noChangeShapeType="1" noTextEdit="1"/>
              </p:cNvSpPr>
              <p:nvPr/>
            </p:nvSpPr>
            <p:spPr>
              <a:xfrm>
                <a:off x="7639228" y="1745017"/>
                <a:ext cx="4510204" cy="4498266"/>
              </a:xfrm>
              <a:prstGeom prst="rect">
                <a:avLst/>
              </a:prstGeom>
              <a:blipFill>
                <a:blip r:embed="rId7"/>
                <a:stretch>
                  <a:fillRect l="-2027" b="-407"/>
                </a:stretch>
              </a:blipFill>
            </p:spPr>
            <p:txBody>
              <a:bodyPr/>
              <a:lstStyle/>
              <a:p>
                <a:r>
                  <a:rPr lang="it-IT">
                    <a:noFill/>
                  </a:rPr>
                  <a:t> </a:t>
                </a:r>
              </a:p>
            </p:txBody>
          </p:sp>
        </mc:Fallback>
      </mc:AlternateContent>
    </p:spTree>
    <p:extLst>
      <p:ext uri="{BB962C8B-B14F-4D97-AF65-F5344CB8AC3E}">
        <p14:creationId xmlns:p14="http://schemas.microsoft.com/office/powerpoint/2010/main" val="24060030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Architettura</a:t>
            </a:r>
            <a:r>
              <a:rPr lang="en-US" sz="3600" dirty="0">
                <a:solidFill>
                  <a:srgbClr val="000000"/>
                </a:solidFill>
                <a:latin typeface="+mj-lt"/>
              </a:rPr>
              <a:t> </a:t>
            </a:r>
            <a:r>
              <a:rPr lang="en-US" sz="3600" dirty="0" err="1">
                <a:solidFill>
                  <a:srgbClr val="000000"/>
                </a:solidFill>
                <a:latin typeface="+mj-lt"/>
              </a:rPr>
              <a:t>proposta</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70EF291A-8363-4B39-A1C8-EBCE1A076B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985E56DC-695E-4CB1-86D9-49F9EFF29B8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
        <p:nvSpPr>
          <p:cNvPr id="16" name="CasellaDiTesto 15">
            <a:extLst>
              <a:ext uri="{FF2B5EF4-FFF2-40B4-BE49-F238E27FC236}">
                <a16:creationId xmlns:a16="http://schemas.microsoft.com/office/drawing/2014/main" id="{144D43B2-00BC-4EE9-8D9E-D3B96D1E8DE6}"/>
              </a:ext>
            </a:extLst>
          </p:cNvPr>
          <p:cNvSpPr txBox="1"/>
          <p:nvPr/>
        </p:nvSpPr>
        <p:spPr>
          <a:xfrm>
            <a:off x="620687" y="1707416"/>
            <a:ext cx="5475313" cy="1892401"/>
          </a:xfrm>
          <a:prstGeom prst="rect">
            <a:avLst/>
          </a:prstGeom>
        </p:spPr>
        <p:txBody>
          <a:bodyPr vert="horz" lIns="91440" tIns="45720" rIns="91440" bIns="45720" rtlCol="0" anchor="ctr">
            <a:normAutofit/>
          </a:bodyPr>
          <a:lstStyle/>
          <a:p>
            <a:pPr>
              <a:lnSpc>
                <a:spcPct val="150000"/>
              </a:lnSpc>
              <a:spcAft>
                <a:spcPts val="600"/>
              </a:spcAft>
            </a:pPr>
            <a:r>
              <a:rPr lang="it-IT" sz="2400" b="1" dirty="0">
                <a:solidFill>
                  <a:schemeClr val="bg1"/>
                </a:solidFill>
              </a:rPr>
              <a:t>Accuratezza nell’aggregazione</a:t>
            </a:r>
          </a:p>
          <a:p>
            <a:pPr>
              <a:lnSpc>
                <a:spcPct val="150000"/>
              </a:lnSpc>
              <a:spcAft>
                <a:spcPts val="600"/>
              </a:spcAft>
            </a:pPr>
            <a:r>
              <a:rPr lang="it-IT" sz="2000" dirty="0">
                <a:solidFill>
                  <a:schemeClr val="bg1"/>
                </a:solidFill>
              </a:rPr>
              <a:t>Test eseguito con 5 laptop. Randomizzazione circa ogni 15 secondi. Dataset di 934 randomizzazioni</a:t>
            </a:r>
          </a:p>
        </p:txBody>
      </p:sp>
      <mc:AlternateContent xmlns:mc="http://schemas.openxmlformats.org/markup-compatibility/2006" xmlns:a14="http://schemas.microsoft.com/office/drawing/2010/main">
        <mc:Choice Requires="a14">
          <p:sp>
            <p:nvSpPr>
              <p:cNvPr id="18" name="CasellaDiTesto 17">
                <a:extLst>
                  <a:ext uri="{FF2B5EF4-FFF2-40B4-BE49-F238E27FC236}">
                    <a16:creationId xmlns:a16="http://schemas.microsoft.com/office/drawing/2014/main" id="{08FC5818-D38C-4D6E-9B2E-3A7051973B23}"/>
                  </a:ext>
                </a:extLst>
              </p:cNvPr>
              <p:cNvSpPr txBox="1"/>
              <p:nvPr/>
            </p:nvSpPr>
            <p:spPr>
              <a:xfrm>
                <a:off x="7515653" y="1736963"/>
                <a:ext cx="4762184" cy="4499610"/>
              </a:xfrm>
              <a:prstGeom prst="rect">
                <a:avLst/>
              </a:prstGeom>
            </p:spPr>
            <p:txBody>
              <a:bodyPr vert="horz" lIns="91440" tIns="45720" rIns="91440" bIns="45720" rtlCol="0" anchor="ctr">
                <a:normAutofit fontScale="92500"/>
              </a:bodyPr>
              <a:lstStyle/>
              <a:p>
                <a:pPr>
                  <a:lnSpc>
                    <a:spcPct val="150000"/>
                  </a:lnSpc>
                  <a:spcAft>
                    <a:spcPts val="600"/>
                  </a:spcAft>
                </a:pPr>
                <a:r>
                  <a:rPr lang="it-IT" sz="2400" b="1" dirty="0"/>
                  <a:t>Portata massima</a:t>
                </a:r>
              </a:p>
              <a:p>
                <a:pPr marL="342900" indent="-342900">
                  <a:lnSpc>
                    <a:spcPct val="150000"/>
                  </a:lnSpc>
                  <a:spcAft>
                    <a:spcPts val="600"/>
                  </a:spcAft>
                  <a:buFont typeface="Arial" panose="020B0604020202020204" pitchFamily="34" charset="0"/>
                  <a:buChar char="•"/>
                </a:pPr>
                <a:r>
                  <a:rPr lang="it-IT" b="1" dirty="0"/>
                  <a:t>Portata massima teorica: </a:t>
                </a:r>
              </a:p>
              <a:p>
                <a:pPr marL="342900" indent="-342900">
                  <a:lnSpc>
                    <a:spcPct val="150000"/>
                  </a:lnSpc>
                  <a:spcAft>
                    <a:spcPts val="600"/>
                  </a:spcAft>
                  <a:buFont typeface="+mj-lt"/>
                  <a:buAutoNum type="alphaLcParenR"/>
                </a:pPr>
                <a:r>
                  <a:rPr lang="it-IT" dirty="0"/>
                  <a:t>tempo medio di esecuzione di un ciclo: 15.8 </a:t>
                </a:r>
                <a:r>
                  <a:rPr lang="it-IT" dirty="0" err="1"/>
                  <a:t>ms</a:t>
                </a:r>
                <a:endParaRPr lang="it-IT" dirty="0"/>
              </a:p>
              <a:p>
                <a:pPr marL="342900" indent="-342900">
                  <a:lnSpc>
                    <a:spcPct val="150000"/>
                  </a:lnSpc>
                  <a:spcAft>
                    <a:spcPts val="600"/>
                  </a:spcAft>
                  <a:buFont typeface="+mj-lt"/>
                  <a:buAutoNum type="alphaLcParenR"/>
                </a:pPr>
                <a:r>
                  <a:rPr lang="it-IT" dirty="0"/>
                  <a:t>tempo di decadimento = 70s, area </a:t>
                </a:r>
                <a14:m>
                  <m:oMath xmlns:m="http://schemas.openxmlformats.org/officeDocument/2006/math">
                    <m:r>
                      <a:rPr lang="it-IT" i="1" smtClean="0">
                        <a:latin typeface="Cambria Math" panose="02040503050406030204" pitchFamily="18" charset="0"/>
                        <a:ea typeface="Cambria Math" panose="02040503050406030204" pitchFamily="18" charset="0"/>
                      </a:rPr>
                      <m:t>≅</m:t>
                    </m:r>
                  </m:oMath>
                </a14:m>
                <a:r>
                  <a:rPr lang="it-IT" dirty="0"/>
                  <a:t> 8km^2</a:t>
                </a:r>
              </a:p>
              <a:p>
                <a:pPr marL="285750" indent="-285750">
                  <a:lnSpc>
                    <a:spcPct val="150000"/>
                  </a:lnSpc>
                  <a:spcAft>
                    <a:spcPts val="600"/>
                  </a:spcAft>
                  <a:buFont typeface="Wingdings" panose="05000000000000000000" pitchFamily="2" charset="2"/>
                  <a:buChar char="Ø"/>
                </a:pPr>
                <a:r>
                  <a:rPr lang="it-IT" dirty="0"/>
                  <a:t>portata massima di </a:t>
                </a:r>
                <a14:m>
                  <m:oMath xmlns:m="http://schemas.openxmlformats.org/officeDocument/2006/math">
                    <m:r>
                      <a:rPr lang="it-IT" i="1" smtClean="0">
                        <a:latin typeface="Cambria Math" panose="02040503050406030204" pitchFamily="18" charset="0"/>
                        <a:ea typeface="Cambria Math" panose="02040503050406030204" pitchFamily="18" charset="0"/>
                      </a:rPr>
                      <m:t>≈</m:t>
                    </m:r>
                  </m:oMath>
                </a14:m>
                <a:r>
                  <a:rPr lang="it-IT" dirty="0"/>
                  <a:t> 4400 dispositivi</a:t>
                </a:r>
              </a:p>
              <a:p>
                <a:pPr marL="342900" indent="-342900">
                  <a:lnSpc>
                    <a:spcPct val="150000"/>
                  </a:lnSpc>
                  <a:spcAft>
                    <a:spcPts val="600"/>
                  </a:spcAft>
                  <a:buFont typeface="Arial" panose="020B0604020202020204" pitchFamily="34" charset="0"/>
                  <a:buChar char="•"/>
                </a:pPr>
                <a:r>
                  <a:rPr lang="it-IT" b="1" dirty="0"/>
                  <a:t>Portata massima pratica:</a:t>
                </a:r>
              </a:p>
              <a:p>
                <a:pPr marL="342900" indent="-342900">
                  <a:lnSpc>
                    <a:spcPct val="150000"/>
                  </a:lnSpc>
                  <a:spcAft>
                    <a:spcPts val="600"/>
                  </a:spcAft>
                  <a:buFont typeface="+mj-lt"/>
                  <a:buAutoNum type="alphaLcParenR"/>
                </a:pPr>
                <a:r>
                  <a:rPr lang="it-IT" dirty="0"/>
                  <a:t>Sensore immerso in una folla enorme</a:t>
                </a:r>
              </a:p>
              <a:p>
                <a:pPr marL="285750" indent="-285750">
                  <a:lnSpc>
                    <a:spcPct val="150000"/>
                  </a:lnSpc>
                  <a:spcAft>
                    <a:spcPts val="600"/>
                  </a:spcAft>
                  <a:buFont typeface="Wingdings" panose="05000000000000000000" pitchFamily="2" charset="2"/>
                  <a:buChar char="Ø"/>
                </a:pPr>
                <a:r>
                  <a:rPr lang="it-IT" dirty="0"/>
                  <a:t>Non valutata. Risultati pratici dalle 5 Terre indicano picchi di oltre 200 dispositivi unici</a:t>
                </a:r>
              </a:p>
            </p:txBody>
          </p:sp>
        </mc:Choice>
        <mc:Fallback xmlns="">
          <p:sp>
            <p:nvSpPr>
              <p:cNvPr id="18" name="CasellaDiTesto 17">
                <a:extLst>
                  <a:ext uri="{FF2B5EF4-FFF2-40B4-BE49-F238E27FC236}">
                    <a16:creationId xmlns:a16="http://schemas.microsoft.com/office/drawing/2014/main" id="{08FC5818-D38C-4D6E-9B2E-3A7051973B23}"/>
                  </a:ext>
                </a:extLst>
              </p:cNvPr>
              <p:cNvSpPr txBox="1">
                <a:spLocks noRot="1" noChangeAspect="1" noMove="1" noResize="1" noEditPoints="1" noAdjustHandles="1" noChangeArrowheads="1" noChangeShapeType="1" noTextEdit="1"/>
              </p:cNvSpPr>
              <p:nvPr/>
            </p:nvSpPr>
            <p:spPr>
              <a:xfrm>
                <a:off x="7515653" y="1736963"/>
                <a:ext cx="4762184" cy="4499610"/>
              </a:xfrm>
              <a:prstGeom prst="rect">
                <a:avLst/>
              </a:prstGeom>
              <a:blipFill>
                <a:blip r:embed="rId6"/>
                <a:stretch>
                  <a:fillRect l="-1665"/>
                </a:stretch>
              </a:blipFill>
            </p:spPr>
            <p:txBody>
              <a:bodyPr/>
              <a:lstStyle/>
              <a:p>
                <a:r>
                  <a:rPr lang="it-IT">
                    <a:noFill/>
                  </a:rPr>
                  <a:t> </a:t>
                </a:r>
              </a:p>
            </p:txBody>
          </p:sp>
        </mc:Fallback>
      </mc:AlternateContent>
      <p:graphicFrame>
        <p:nvGraphicFramePr>
          <p:cNvPr id="19" name="Tabella 18">
            <a:extLst>
              <a:ext uri="{FF2B5EF4-FFF2-40B4-BE49-F238E27FC236}">
                <a16:creationId xmlns:a16="http://schemas.microsoft.com/office/drawing/2014/main" id="{EBF34F02-76B8-44D1-8534-BA5DE23ABD7E}"/>
              </a:ext>
            </a:extLst>
          </p:cNvPr>
          <p:cNvGraphicFramePr>
            <a:graphicFrameLocks noGrp="1"/>
          </p:cNvGraphicFramePr>
          <p:nvPr>
            <p:extLst>
              <p:ext uri="{D42A27DB-BD31-4B8C-83A1-F6EECF244321}">
                <p14:modId xmlns:p14="http://schemas.microsoft.com/office/powerpoint/2010/main" val="3449228879"/>
              </p:ext>
            </p:extLst>
          </p:nvPr>
        </p:nvGraphicFramePr>
        <p:xfrm>
          <a:off x="620687" y="3629978"/>
          <a:ext cx="4694487" cy="2560320"/>
        </p:xfrm>
        <a:graphic>
          <a:graphicData uri="http://schemas.openxmlformats.org/drawingml/2006/table">
            <a:tbl>
              <a:tblPr firstRow="1" bandRow="1">
                <a:tableStyleId>{073A0DAA-6AF3-43AB-8588-CEC1D06C72B9}</a:tableStyleId>
              </a:tblPr>
              <a:tblGrid>
                <a:gridCol w="1078599">
                  <a:extLst>
                    <a:ext uri="{9D8B030D-6E8A-4147-A177-3AD203B41FA5}">
                      <a16:colId xmlns:a16="http://schemas.microsoft.com/office/drawing/2014/main" val="823659981"/>
                    </a:ext>
                  </a:extLst>
                </a:gridCol>
                <a:gridCol w="2171965">
                  <a:extLst>
                    <a:ext uri="{9D8B030D-6E8A-4147-A177-3AD203B41FA5}">
                      <a16:colId xmlns:a16="http://schemas.microsoft.com/office/drawing/2014/main" val="2119662671"/>
                    </a:ext>
                  </a:extLst>
                </a:gridCol>
                <a:gridCol w="1443923">
                  <a:extLst>
                    <a:ext uri="{9D8B030D-6E8A-4147-A177-3AD203B41FA5}">
                      <a16:colId xmlns:a16="http://schemas.microsoft.com/office/drawing/2014/main" val="3721812136"/>
                    </a:ext>
                  </a:extLst>
                </a:gridCol>
              </a:tblGrid>
              <a:tr h="314799">
                <a:tc>
                  <a:txBody>
                    <a:bodyPr/>
                    <a:lstStyle/>
                    <a:p>
                      <a:r>
                        <a:rPr lang="it-IT" dirty="0"/>
                        <a:t>Laptop</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40404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t>Aggregazioni rilevate</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404040"/>
                    </a:solidFill>
                  </a:tcPr>
                </a:tc>
                <a:tc>
                  <a:txBody>
                    <a:bodyPr/>
                    <a:lstStyle/>
                    <a:p>
                      <a:r>
                        <a:rPr lang="it-IT" dirty="0"/>
                        <a:t>Accuratezza</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404040"/>
                    </a:solidFill>
                  </a:tcPr>
                </a:tc>
                <a:extLst>
                  <a:ext uri="{0D108BD9-81ED-4DB2-BD59-A6C34878D82A}">
                    <a16:rowId xmlns:a16="http://schemas.microsoft.com/office/drawing/2014/main" val="1738170938"/>
                  </a:ext>
                </a:extLst>
              </a:tr>
              <a:tr h="314799">
                <a:tc>
                  <a:txBody>
                    <a:bodyPr/>
                    <a:lstStyle/>
                    <a:p>
                      <a:r>
                        <a:rPr lang="it-IT" dirty="0"/>
                        <a:t>Laptop1</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133/191</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69.6%</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extLst>
                  <a:ext uri="{0D108BD9-81ED-4DB2-BD59-A6C34878D82A}">
                    <a16:rowId xmlns:a16="http://schemas.microsoft.com/office/drawing/2014/main" val="1222004103"/>
                  </a:ext>
                </a:extLst>
              </a:tr>
              <a:tr h="314799">
                <a:tc>
                  <a:txBody>
                    <a:bodyPr/>
                    <a:lstStyle/>
                    <a:p>
                      <a:r>
                        <a:rPr lang="it-IT" dirty="0"/>
                        <a:t>Laptop2</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dirty="0"/>
                        <a:t>134/183</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dirty="0"/>
                        <a:t>74.1%</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2426475"/>
                  </a:ext>
                </a:extLst>
              </a:tr>
              <a:tr h="314799">
                <a:tc>
                  <a:txBody>
                    <a:bodyPr/>
                    <a:lstStyle/>
                    <a:p>
                      <a:r>
                        <a:rPr lang="it-IT" dirty="0"/>
                        <a:t>Laptop3</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165/196</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84.2%</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extLst>
                  <a:ext uri="{0D108BD9-81ED-4DB2-BD59-A6C34878D82A}">
                    <a16:rowId xmlns:a16="http://schemas.microsoft.com/office/drawing/2014/main" val="1917204995"/>
                  </a:ext>
                </a:extLst>
              </a:tr>
              <a:tr h="314799">
                <a:tc>
                  <a:txBody>
                    <a:bodyPr/>
                    <a:lstStyle/>
                    <a:p>
                      <a:r>
                        <a:rPr lang="it-IT" dirty="0"/>
                        <a:t>Laptop4</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dirty="0"/>
                        <a:t>129/142</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dirty="0"/>
                        <a:t>90.8%</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39899988"/>
                  </a:ext>
                </a:extLst>
              </a:tr>
              <a:tr h="314799">
                <a:tc>
                  <a:txBody>
                    <a:bodyPr/>
                    <a:lstStyle/>
                    <a:p>
                      <a:r>
                        <a:rPr lang="it-IT" dirty="0"/>
                        <a:t>Laptop5</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170/222</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tc>
                  <a:txBody>
                    <a:bodyPr/>
                    <a:lstStyle/>
                    <a:p>
                      <a:r>
                        <a:rPr lang="it-IT" dirty="0"/>
                        <a:t>76.6%</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solidFill>
                      <a:srgbClr val="C1C1C1"/>
                    </a:solidFill>
                  </a:tcPr>
                </a:tc>
                <a:extLst>
                  <a:ext uri="{0D108BD9-81ED-4DB2-BD59-A6C34878D82A}">
                    <a16:rowId xmlns:a16="http://schemas.microsoft.com/office/drawing/2014/main" val="1527520289"/>
                  </a:ext>
                </a:extLst>
              </a:tr>
              <a:tr h="314799">
                <a:tc>
                  <a:txBody>
                    <a:bodyPr/>
                    <a:lstStyle/>
                    <a:p>
                      <a:r>
                        <a:rPr lang="it-IT" b="1" dirty="0"/>
                        <a:t>Totale</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b="1" dirty="0"/>
                        <a:t>733/934</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it-IT" b="1" dirty="0"/>
                        <a:t>78.5%</a:t>
                      </a:r>
                    </a:p>
                  </a:txBody>
                  <a:tcPr>
                    <a:lnL w="12700" cap="flat" cmpd="sng" algn="ctr">
                      <a:solidFill>
                        <a:srgbClr val="404040"/>
                      </a:solidFill>
                      <a:prstDash val="solid"/>
                      <a:round/>
                      <a:headEnd type="none" w="med" len="med"/>
                      <a:tailEnd type="none" w="med" len="med"/>
                    </a:lnL>
                    <a:lnR w="12700" cap="flat" cmpd="sng" algn="ctr">
                      <a:solidFill>
                        <a:srgbClr val="404040"/>
                      </a:solidFill>
                      <a:prstDash val="solid"/>
                      <a:round/>
                      <a:headEnd type="none" w="med" len="med"/>
                      <a:tailEnd type="none" w="med" len="med"/>
                    </a:lnR>
                    <a:lnT w="12700" cap="flat" cmpd="sng" algn="ctr">
                      <a:solidFill>
                        <a:srgbClr val="404040"/>
                      </a:solidFill>
                      <a:prstDash val="solid"/>
                      <a:round/>
                      <a:headEnd type="none" w="med" len="med"/>
                      <a:tailEnd type="none" w="med" len="med"/>
                    </a:lnT>
                    <a:lnB w="12700" cap="flat" cmpd="sng" algn="ctr">
                      <a:solidFill>
                        <a:srgbClr val="40404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46272567"/>
                  </a:ext>
                </a:extLst>
              </a:tr>
            </a:tbl>
          </a:graphicData>
        </a:graphic>
      </p:graphicFrame>
    </p:spTree>
    <p:extLst>
      <p:ext uri="{BB962C8B-B14F-4D97-AF65-F5344CB8AC3E}">
        <p14:creationId xmlns:p14="http://schemas.microsoft.com/office/powerpoint/2010/main" val="11289347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Applicazione</a:t>
            </a:r>
            <a:r>
              <a:rPr lang="en-US" sz="3600" dirty="0">
                <a:solidFill>
                  <a:srgbClr val="000000"/>
                </a:solidFill>
                <a:latin typeface="+mj-lt"/>
              </a:rPr>
              <a:t> al </a:t>
            </a:r>
            <a:r>
              <a:rPr lang="en-US" sz="3600" dirty="0" err="1">
                <a:solidFill>
                  <a:srgbClr val="000000"/>
                </a:solidFill>
                <a:latin typeface="+mj-lt"/>
              </a:rPr>
              <a:t>caso</a:t>
            </a:r>
            <a:r>
              <a:rPr lang="en-US" sz="3600" dirty="0">
                <a:solidFill>
                  <a:srgbClr val="000000"/>
                </a:solidFill>
                <a:latin typeface="+mj-lt"/>
              </a:rPr>
              <a:t> di studio</a:t>
            </a: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C86CA18A-CC82-4FB6-BE96-722D13F25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A4575994-8AD6-4956-850C-B6D1FA7629E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pic>
        <p:nvPicPr>
          <p:cNvPr id="9" name="Immagine 8" descr="Immagine che contiene testo, mappa&#10;&#10;Descrizione generata automaticamente">
            <a:extLst>
              <a:ext uri="{FF2B5EF4-FFF2-40B4-BE49-F238E27FC236}">
                <a16:creationId xmlns:a16="http://schemas.microsoft.com/office/drawing/2014/main" id="{FD4E3300-E64E-4B45-81C0-36EB74FCFE4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83017" y="2870200"/>
            <a:ext cx="4554960" cy="2808287"/>
          </a:xfrm>
          <a:prstGeom prst="rect">
            <a:avLst/>
          </a:prstGeom>
        </p:spPr>
      </p:pic>
      <p:sp>
        <p:nvSpPr>
          <p:cNvPr id="16" name="CasellaDiTesto 15">
            <a:extLst>
              <a:ext uri="{FF2B5EF4-FFF2-40B4-BE49-F238E27FC236}">
                <a16:creationId xmlns:a16="http://schemas.microsoft.com/office/drawing/2014/main" id="{6E33FFD1-C764-4A63-9CA7-E5FDD9DD451F}"/>
              </a:ext>
            </a:extLst>
          </p:cNvPr>
          <p:cNvSpPr txBox="1"/>
          <p:nvPr/>
        </p:nvSpPr>
        <p:spPr>
          <a:xfrm>
            <a:off x="620687" y="1957144"/>
            <a:ext cx="5208611" cy="4499610"/>
          </a:xfrm>
          <a:prstGeom prst="rect">
            <a:avLst/>
          </a:prstGeom>
        </p:spPr>
        <p:txBody>
          <a:bodyPr vert="horz" lIns="91440" tIns="45720" rIns="91440" bIns="45720" rtlCol="0" anchor="ctr">
            <a:normAutofit/>
          </a:bodyPr>
          <a:lstStyle/>
          <a:p>
            <a:pPr>
              <a:lnSpc>
                <a:spcPct val="150000"/>
              </a:lnSpc>
              <a:spcAft>
                <a:spcPts val="600"/>
              </a:spcAft>
            </a:pPr>
            <a:r>
              <a:rPr lang="it-IT" sz="2400" b="1" dirty="0">
                <a:solidFill>
                  <a:schemeClr val="bg1"/>
                </a:solidFill>
              </a:rPr>
              <a:t>Cinque Terre</a:t>
            </a:r>
          </a:p>
          <a:p>
            <a:pPr marL="342900" indent="-342900">
              <a:lnSpc>
                <a:spcPct val="150000"/>
              </a:lnSpc>
              <a:spcAft>
                <a:spcPts val="600"/>
              </a:spcAft>
              <a:buFont typeface="Arial" panose="020B0604020202020204" pitchFamily="34" charset="0"/>
              <a:buChar char="•"/>
            </a:pPr>
            <a:r>
              <a:rPr lang="it-IT" dirty="0">
                <a:solidFill>
                  <a:schemeClr val="bg1"/>
                </a:solidFill>
              </a:rPr>
              <a:t>Tratto di costa frastagliato della Riviera ligure di levante tra Levanto e La Spezia. </a:t>
            </a:r>
          </a:p>
          <a:p>
            <a:pPr marL="342900" indent="-342900">
              <a:lnSpc>
                <a:spcPct val="150000"/>
              </a:lnSpc>
              <a:spcAft>
                <a:spcPts val="600"/>
              </a:spcAft>
              <a:buFont typeface="Arial" panose="020B0604020202020204" pitchFamily="34" charset="0"/>
              <a:buChar char="•"/>
            </a:pPr>
            <a:r>
              <a:rPr lang="it-IT" dirty="0">
                <a:solidFill>
                  <a:schemeClr val="bg1"/>
                </a:solidFill>
              </a:rPr>
              <a:t>Dal 1997 Patrimonio dell’Umanità</a:t>
            </a:r>
          </a:p>
          <a:p>
            <a:pPr marL="342900" indent="-342900">
              <a:lnSpc>
                <a:spcPct val="150000"/>
              </a:lnSpc>
              <a:spcAft>
                <a:spcPts val="600"/>
              </a:spcAft>
              <a:buFont typeface="Arial" panose="020B0604020202020204" pitchFamily="34" charset="0"/>
              <a:buChar char="•"/>
            </a:pPr>
            <a:r>
              <a:rPr lang="it-IT" dirty="0">
                <a:solidFill>
                  <a:schemeClr val="bg1"/>
                </a:solidFill>
              </a:rPr>
              <a:t>Cinque borghi raggiungibili principalmente tramite traghetto o ferrovia, collegati da sentieri o navette. </a:t>
            </a:r>
          </a:p>
          <a:p>
            <a:pPr marL="342900" indent="-342900">
              <a:lnSpc>
                <a:spcPct val="150000"/>
              </a:lnSpc>
              <a:spcAft>
                <a:spcPts val="600"/>
              </a:spcAft>
              <a:buFont typeface="Arial" panose="020B0604020202020204" pitchFamily="34" charset="0"/>
              <a:buChar char="•"/>
            </a:pPr>
            <a:r>
              <a:rPr lang="it-IT" dirty="0">
                <a:solidFill>
                  <a:schemeClr val="bg1"/>
                </a:solidFill>
              </a:rPr>
              <a:t>Nei periodi di alta stagione non sono adatte a ricevere il turismo di massa che richiamano</a:t>
            </a:r>
          </a:p>
        </p:txBody>
      </p:sp>
    </p:spTree>
    <p:extLst>
      <p:ext uri="{BB962C8B-B14F-4D97-AF65-F5344CB8AC3E}">
        <p14:creationId xmlns:p14="http://schemas.microsoft.com/office/powerpoint/2010/main" val="857086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Rettangolo 16">
            <a:extLst>
              <a:ext uri="{FF2B5EF4-FFF2-40B4-BE49-F238E27FC236}">
                <a16:creationId xmlns:a16="http://schemas.microsoft.com/office/drawing/2014/main" id="{5D10397E-345F-474B-817E-CA7AB43F3B0C}"/>
              </a:ext>
            </a:extLst>
          </p:cNvPr>
          <p:cNvSpPr/>
          <p:nvPr/>
        </p:nvSpPr>
        <p:spPr>
          <a:xfrm>
            <a:off x="6172782" y="0"/>
            <a:ext cx="6019218" cy="6858000"/>
          </a:xfrm>
          <a:prstGeom prst="rect">
            <a:avLst/>
          </a:prstGeom>
          <a:solidFill>
            <a:srgbClr val="3F3F3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5" name="Freeform: Shape 74">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 name="Immagine 9" descr="Immagine che contiene testo&#10;&#10;Descrizione generata automaticamente">
            <a:extLst>
              <a:ext uri="{FF2B5EF4-FFF2-40B4-BE49-F238E27FC236}">
                <a16:creationId xmlns:a16="http://schemas.microsoft.com/office/drawing/2014/main" id="{4284E713-F745-4833-8937-AE5C4ACA72D7}"/>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964" b="89996" l="1440" r="90000">
                        <a14:foregroundMark x1="56480" y1="19208" x2="52720" y2="19328"/>
                        <a14:foregroundMark x1="53280" y1="19888" x2="55920" y2="19888"/>
                        <a14:foregroundMark x1="53960" y1="19888" x2="53720" y2="19888"/>
                        <a14:foregroundMark x1="54440" y1="19808" x2="54880" y2="19888"/>
                        <a14:foregroundMark x1="54320" y1="19688" x2="55680" y2="20008"/>
                        <a14:foregroundMark x1="34360" y1="35734" x2="35560" y2="29892"/>
                        <a14:foregroundMark x1="35560" y1="29892" x2="38080" y2="25130"/>
                        <a14:foregroundMark x1="38080" y1="25130" x2="42960" y2="20288"/>
                        <a14:foregroundMark x1="42960" y1="20288" x2="55360" y2="21289"/>
                        <a14:foregroundMark x1="55360" y1="21289" x2="58720" y2="23930"/>
                        <a14:foregroundMark x1="58720" y1="23930" x2="60560" y2="34614"/>
                        <a14:foregroundMark x1="60560" y1="34614" x2="53120" y2="58784"/>
                        <a14:foregroundMark x1="53120" y1="58784" x2="50800" y2="55702"/>
                        <a14:foregroundMark x1="50800" y1="55702" x2="41840" y2="58503"/>
                        <a14:foregroundMark x1="41840" y1="58503" x2="38000" y2="61224"/>
                        <a14:foregroundMark x1="38000" y1="61224" x2="41200" y2="58143"/>
                        <a14:foregroundMark x1="41200" y1="58143" x2="40840" y2="54022"/>
                        <a14:foregroundMark x1="40840" y1="54022" x2="43280" y2="57143"/>
                        <a14:foregroundMark x1="43280" y1="57143" x2="49600" y2="50140"/>
                        <a14:foregroundMark x1="49600" y1="50140" x2="49520" y2="48900"/>
                        <a14:foregroundMark x1="47520" y1="62745" x2="52360" y2="54822"/>
                        <a14:foregroundMark x1="52360" y1="54822" x2="53200" y2="49860"/>
                        <a14:foregroundMark x1="53200" y1="49860" x2="52560" y2="60184"/>
                        <a14:foregroundMark x1="52560" y1="60184" x2="53240" y2="50540"/>
                        <a14:foregroundMark x1="53240" y1="50540" x2="53240" y2="56142"/>
                        <a14:foregroundMark x1="53240" y1="56142" x2="49560" y2="44978"/>
                        <a14:foregroundMark x1="49560" y1="44978" x2="49520" y2="49980"/>
                        <a14:foregroundMark x1="49520" y1="49980" x2="50200" y2="45898"/>
                        <a14:foregroundMark x1="50200" y1="45898" x2="52440" y2="53701"/>
                        <a14:foregroundMark x1="52440" y1="53701" x2="48400" y2="57343"/>
                        <a14:foregroundMark x1="48400" y1="57343" x2="44880" y2="58944"/>
                        <a14:foregroundMark x1="44880" y1="58944" x2="42600" y2="52981"/>
                        <a14:foregroundMark x1="42600" y1="52981" x2="41760" y2="38615"/>
                        <a14:foregroundMark x1="41760" y1="38615" x2="38760" y2="32173"/>
                        <a14:foregroundMark x1="38760" y1="32173" x2="33640" y2="34614"/>
                        <a14:foregroundMark x1="33640" y1="34614" x2="37720" y2="33533"/>
                        <a14:foregroundMark x1="37720" y1="33533" x2="41640" y2="34774"/>
                        <a14:foregroundMark x1="41640" y1="34774" x2="47840" y2="34734"/>
                        <a14:foregroundMark x1="47840" y1="34734" x2="26680" y2="26971"/>
                        <a14:foregroundMark x1="26680" y1="26971" x2="30960" y2="22689"/>
                        <a14:foregroundMark x1="30960" y1="22689" x2="41560" y2="22449"/>
                        <a14:foregroundMark x1="41560" y1="22449" x2="68280" y2="24650"/>
                        <a14:foregroundMark x1="68280" y1="24650" x2="70760" y2="30332"/>
                        <a14:foregroundMark x1="70760" y1="30332" x2="55680" y2="31893"/>
                        <a14:foregroundMark x1="29240" y1="22929" x2="38080" y2="22009"/>
                        <a14:foregroundMark x1="56600" y1="22449" x2="64040" y2="22449"/>
                        <a14:foregroundMark x1="56360" y1="21769" x2="69360" y2="22449"/>
                        <a14:foregroundMark x1="69360" y1="22449" x2="66320" y2="20008"/>
                        <a14:foregroundMark x1="66320" y1="20008" x2="61400" y2="19808"/>
                        <a14:foregroundMark x1="61400" y1="19808" x2="57800" y2="20888"/>
                        <a14:foregroundMark x1="57800" y1="20888" x2="61440" y2="24410"/>
                        <a14:foregroundMark x1="61440" y1="24410" x2="71440" y2="23209"/>
                        <a14:foregroundMark x1="71440" y1="23209" x2="70680" y2="20728"/>
                        <a14:foregroundMark x1="71480" y1="21769" x2="60480" y2="23409"/>
                        <a14:foregroundMark x1="60480" y1="23409" x2="64280" y2="21008"/>
                        <a14:foregroundMark x1="64280" y1="21008" x2="68520" y2="19888"/>
                        <a14:foregroundMark x1="68520" y1="19888" x2="64200" y2="23489"/>
                        <a14:foregroundMark x1="64200" y1="23489" x2="59800" y2="24410"/>
                        <a14:foregroundMark x1="59800" y1="24410" x2="77840" y2="19048"/>
                        <a14:foregroundMark x1="77840" y1="19048" x2="49960" y2="22809"/>
                        <a14:foregroundMark x1="49960" y1="22809" x2="81360" y2="13565"/>
                        <a14:foregroundMark x1="81360" y1="13565" x2="44680" y2="21729"/>
                        <a14:foregroundMark x1="44680" y1="21729" x2="71760" y2="20088"/>
                        <a14:foregroundMark x1="71760" y1="20088" x2="25040" y2="22489"/>
                        <a14:foregroundMark x1="25040" y1="22489" x2="49000" y2="20248"/>
                        <a14:foregroundMark x1="49000" y1="20248" x2="44160" y2="22049"/>
                        <a14:foregroundMark x1="44160" y1="22049" x2="27880" y2="23369"/>
                        <a14:foregroundMark x1="27880" y1="23369" x2="57360" y2="15606"/>
                        <a14:foregroundMark x1="57360" y1="15606" x2="30240" y2="20128"/>
                        <a14:foregroundMark x1="30240" y1="20128" x2="6360" y2="20008"/>
                        <a14:foregroundMark x1="6360" y1="20008" x2="62360" y2="8643"/>
                        <a14:foregroundMark x1="62360" y1="8643" x2="35520" y2="17287"/>
                        <a14:foregroundMark x1="35520" y1="17287" x2="29920" y2="22129"/>
                        <a14:foregroundMark x1="29920" y1="22129" x2="56480" y2="16687"/>
                        <a14:foregroundMark x1="56480" y1="16687" x2="2480" y2="31493"/>
                        <a14:foregroundMark x1="2480" y1="31493" x2="13720" y2="29652"/>
                        <a14:foregroundMark x1="13720" y1="29652" x2="12840" y2="42457"/>
                        <a14:foregroundMark x1="12840" y1="42457" x2="1440" y2="48299"/>
                        <a14:foregroundMark x1="1440" y1="48299" x2="35320" y2="35174"/>
                        <a14:foregroundMark x1="35320" y1="35174" x2="23640" y2="46539"/>
                        <a14:foregroundMark x1="23640" y1="46539" x2="53960" y2="42137"/>
                        <a14:foregroundMark x1="53960" y1="42137" x2="53640" y2="47379"/>
                        <a14:foregroundMark x1="53640" y1="47379" x2="33920" y2="57943"/>
                        <a14:foregroundMark x1="33920" y1="57943" x2="16280" y2="61785"/>
                        <a14:foregroundMark x1="16280" y1="61785" x2="25960" y2="56423"/>
                        <a14:foregroundMark x1="25960" y1="56423" x2="40200" y2="54302"/>
                        <a14:foregroundMark x1="40200" y1="54302" x2="43400" y2="49900"/>
                        <a14:foregroundMark x1="43400" y1="49900" x2="43440" y2="49700"/>
                        <a14:foregroundMark x1="52160" y1="32133" x2="62040" y2="33413"/>
                        <a14:foregroundMark x1="62040" y1="33413" x2="65840" y2="32893"/>
                        <a14:foregroundMark x1="65840" y1="32893" x2="60120" y2="29972"/>
                        <a14:foregroundMark x1="60120" y1="29972" x2="50840" y2="29892"/>
                        <a14:foregroundMark x1="50840" y1="29892" x2="55760" y2="34014"/>
                        <a14:foregroundMark x1="55760" y1="34014" x2="61240" y2="33974"/>
                        <a14:foregroundMark x1="61240" y1="33974" x2="58920" y2="29252"/>
                        <a14:foregroundMark x1="58920" y1="29252" x2="50840" y2="29332"/>
                        <a14:foregroundMark x1="50840" y1="29332" x2="44120" y2="32653"/>
                        <a14:foregroundMark x1="44120" y1="32653" x2="52000" y2="34974"/>
                        <a14:foregroundMark x1="52000" y1="34974" x2="53720" y2="28691"/>
                        <a14:foregroundMark x1="53720" y1="28691" x2="53200" y2="33453"/>
                        <a14:foregroundMark x1="53200" y1="33453" x2="54960" y2="28131"/>
                        <a14:foregroundMark x1="54960" y1="28131" x2="52760" y2="33653"/>
                        <a14:foregroundMark x1="52760" y1="33653" x2="55880" y2="28812"/>
                        <a14:foregroundMark x1="55880" y1="28812" x2="55680" y2="33333"/>
                        <a14:foregroundMark x1="55680" y1="33333" x2="58040" y2="29772"/>
                        <a14:foregroundMark x1="58040" y1="29772" x2="56760" y2="34214"/>
                        <a14:foregroundMark x1="56760" y1="34214" x2="62240" y2="34214"/>
                        <a14:foregroundMark x1="62240" y1="34214" x2="65720" y2="31613"/>
                        <a14:foregroundMark x1="65720" y1="31613" x2="63200" y2="35014"/>
                        <a14:foregroundMark x1="63200" y1="35014" x2="64880" y2="32373"/>
                        <a14:foregroundMark x1="60920" y1="30972" x2="63240" y2="32493"/>
                        <a14:foregroundMark x1="58680" y1="23169" x2="57200" y2="23289"/>
                        <a14:foregroundMark x1="63120" y1="32813" x2="58840" y2="32933"/>
                        <a14:foregroundMark x1="58840" y1="32933" x2="63240" y2="33053"/>
                        <a14:foregroundMark x1="58120" y1="22129" x2="58800" y2="22009"/>
                        <a14:foregroundMark x1="32040" y1="19568" x2="28520" y2="21649"/>
                        <a14:foregroundMark x1="28520" y1="21649" x2="28080" y2="18607"/>
                        <a14:foregroundMark x1="28080" y1="18407" x2="26360" y2="19688"/>
                        <a14:foregroundMark x1="26360" y1="19688" x2="26120" y2="23930"/>
                        <a14:foregroundMark x1="26120" y1="23930" x2="26120" y2="20368"/>
                        <a14:foregroundMark x1="26120" y1="20368" x2="28200" y2="22249"/>
                        <a14:foregroundMark x1="27840" y1="20608" x2="26680" y2="21088"/>
                        <a14:foregroundMark x1="41120" y1="32693" x2="36040" y2="32333"/>
                        <a14:foregroundMark x1="36040" y1="32333" x2="32360" y2="34054"/>
                        <a14:foregroundMark x1="32360" y1="34054" x2="39720" y2="33213"/>
                        <a14:foregroundMark x1="39720" y1="33213" x2="33960" y2="33653"/>
                        <a14:foregroundMark x1="33960" y1="33653" x2="39720" y2="31253"/>
                        <a14:foregroundMark x1="39720" y1="31253" x2="35080" y2="34774"/>
                        <a14:foregroundMark x1="35080" y1="34774" x2="42560" y2="29412"/>
                        <a14:foregroundMark x1="42560" y1="29412" x2="29400" y2="33173"/>
                        <a14:foregroundMark x1="29400" y1="33173" x2="33920" y2="30932"/>
                        <a14:foregroundMark x1="33920" y1="30932" x2="25800" y2="33814"/>
                        <a14:foregroundMark x1="25800" y1="33814" x2="36360" y2="30092"/>
                        <a14:foregroundMark x1="36360" y1="30092" x2="29360" y2="31893"/>
                        <a14:foregroundMark x1="29360" y1="31893" x2="33280" y2="28932"/>
                        <a14:foregroundMark x1="33280" y1="28932" x2="27960" y2="31453"/>
                        <a14:foregroundMark x1="27960" y1="31453" x2="30760" y2="35614"/>
                        <a14:foregroundMark x1="30760" y1="35614" x2="33080" y2="31212"/>
                        <a14:foregroundMark x1="33080" y1="31212" x2="31680" y2="36295"/>
                        <a14:foregroundMark x1="31680" y1="36295" x2="30640" y2="30532"/>
                        <a14:foregroundMark x1="30640" y1="30532" x2="28920" y2="35934"/>
                        <a14:foregroundMark x1="28920" y1="35934" x2="29120" y2="31613"/>
                        <a14:foregroundMark x1="29120" y1="31613" x2="28080" y2="35414"/>
                        <a14:foregroundMark x1="28080" y1="35414" x2="29240" y2="30892"/>
                        <a14:foregroundMark x1="29240" y1="30892" x2="26120" y2="34734"/>
                        <a14:foregroundMark x1="26120" y1="34734" x2="26800" y2="30252"/>
                        <a14:foregroundMark x1="26800" y1="30252" x2="26560" y2="35254"/>
                        <a14:foregroundMark x1="26560" y1="35254" x2="27400" y2="31453"/>
                        <a14:foregroundMark x1="27400" y1="31453" x2="28640" y2="37495"/>
                        <a14:foregroundMark x1="28640" y1="37495" x2="29640" y2="32053"/>
                        <a14:foregroundMark x1="29640" y1="32053" x2="31000" y2="36815"/>
                        <a14:foregroundMark x1="31000" y1="36815" x2="33920" y2="32333"/>
                        <a14:foregroundMark x1="33920" y1="32333" x2="23200" y2="39536"/>
                        <a14:foregroundMark x1="23200" y1="39536" x2="30920" y2="35814"/>
                        <a14:foregroundMark x1="30920" y1="35814" x2="36040" y2="30172"/>
                        <a14:foregroundMark x1="36040" y1="30172" x2="26320" y2="34094"/>
                        <a14:foregroundMark x1="26320" y1="34094" x2="31400" y2="33253"/>
                        <a14:foregroundMark x1="31400" y1="33253" x2="29200" y2="36455"/>
                        <a14:foregroundMark x1="29200" y1="36455" x2="33520" y2="30572"/>
                        <a14:foregroundMark x1="33520" y1="30572" x2="30080" y2="36495"/>
                        <a14:foregroundMark x1="30080" y1="36495" x2="32640" y2="32533"/>
                        <a14:foregroundMark x1="32640" y1="32533" x2="29760" y2="35254"/>
                        <a14:foregroundMark x1="29760" y1="35254" x2="33480" y2="33814"/>
                        <a14:foregroundMark x1="33480" y1="33814" x2="34320" y2="30012"/>
                        <a14:foregroundMark x1="34320" y1="30012" x2="28320" y2="33253"/>
                        <a14:foregroundMark x1="28320" y1="33253" x2="26640" y2="36655"/>
                        <a14:foregroundMark x1="26640" y1="36655" x2="33440" y2="31773"/>
                        <a14:foregroundMark x1="33440" y1="31773" x2="30240" y2="34334"/>
                        <a14:foregroundMark x1="30240" y1="34334" x2="35160" y2="34054"/>
                        <a14:foregroundMark x1="35160" y1="34054" x2="40480" y2="30732"/>
                        <a14:foregroundMark x1="40480" y1="30732" x2="34360" y2="33774"/>
                        <a14:foregroundMark x1="34360" y1="33774" x2="38800" y2="33894"/>
                        <a14:foregroundMark x1="38800" y1="33894" x2="34240" y2="34134"/>
                        <a14:foregroundMark x1="34240" y1="34134" x2="40920" y2="32813"/>
                        <a14:foregroundMark x1="40920" y1="32813" x2="33360" y2="31253"/>
                        <a14:foregroundMark x1="33360" y1="31253" x2="37480" y2="30932"/>
                        <a14:foregroundMark x1="37480" y1="30932" x2="29320" y2="30652"/>
                        <a14:foregroundMark x1="29320" y1="30652" x2="38240" y2="29532"/>
                        <a14:foregroundMark x1="38240" y1="29532" x2="22560" y2="30812"/>
                        <a14:foregroundMark x1="22560" y1="30812" x2="28760" y2="32693"/>
                        <a14:foregroundMark x1="28760" y1="32693" x2="36240" y2="32893"/>
                        <a14:foregroundMark x1="36240" y1="32893" x2="28480" y2="31493"/>
                        <a14:foregroundMark x1="28480" y1="31493" x2="23120" y2="32293"/>
                        <a14:foregroundMark x1="23120" y1="32293" x2="40880" y2="31333"/>
                        <a14:foregroundMark x1="40880" y1="31333" x2="24360" y2="31413"/>
                        <a14:foregroundMark x1="24360" y1="31413" x2="32440" y2="29652"/>
                        <a14:foregroundMark x1="32440" y1="29652" x2="24920" y2="31373"/>
                        <a14:foregroundMark x1="24920" y1="31373" x2="34720" y2="31493"/>
                        <a14:foregroundMark x1="34720" y1="31493" x2="25520" y2="35214"/>
                        <a14:foregroundMark x1="25520" y1="35214" x2="37400" y2="31573"/>
                        <a14:foregroundMark x1="37400" y1="31573" x2="22800" y2="35014"/>
                        <a14:foregroundMark x1="22800" y1="35014" x2="38200" y2="29892"/>
                        <a14:foregroundMark x1="38200" y1="29892" x2="28600" y2="33613"/>
                        <a14:foregroundMark x1="28600" y1="33613" x2="41000" y2="29332"/>
                        <a14:foregroundMark x1="41000" y1="29332" x2="31120" y2="34214"/>
                        <a14:foregroundMark x1="37640" y1="29692" x2="37760" y2="33814"/>
                        <a14:foregroundMark x1="37760" y1="33814" x2="37600" y2="29812"/>
                        <a14:foregroundMark x1="37600" y1="29812" x2="36240" y2="33613"/>
                        <a14:foregroundMark x1="36240" y1="33613" x2="37080" y2="29812"/>
                        <a14:foregroundMark x1="37080" y1="29812" x2="36800" y2="34774"/>
                        <a14:foregroundMark x1="36800" y1="34774" x2="37280" y2="29692"/>
                        <a14:foregroundMark x1="37280" y1="29692" x2="36600" y2="32693"/>
                        <a14:foregroundMark x1="46720" y1="51100" x2="49080" y2="47539"/>
                        <a14:foregroundMark x1="49080" y1="47539" x2="47640" y2="51701"/>
                        <a14:foregroundMark x1="47640" y1="51701" x2="50720" y2="48980"/>
                        <a14:foregroundMark x1="50720" y1="48980" x2="50800" y2="53381"/>
                        <a14:foregroundMark x1="50800" y1="53381" x2="51520" y2="48860"/>
                        <a14:foregroundMark x1="51520" y1="48860" x2="49520" y2="53301"/>
                        <a14:foregroundMark x1="49520" y1="53301" x2="48920" y2="49500"/>
                        <a14:foregroundMark x1="48920" y1="49500" x2="49040" y2="53381"/>
                        <a14:foregroundMark x1="49040" y1="53381" x2="49720" y2="47779"/>
                        <a14:foregroundMark x1="49720" y1="47779" x2="48560" y2="51981"/>
                        <a14:foregroundMark x1="48560" y1="51981" x2="51520" y2="48780"/>
                        <a14:foregroundMark x1="51520" y1="48780" x2="51600" y2="48780"/>
                        <a14:foregroundMark x1="41840" y1="60424" x2="44960" y2="57703"/>
                        <a14:foregroundMark x1="44960" y1="57703" x2="43720" y2="61425"/>
                        <a14:foregroundMark x1="43720" y1="61425" x2="42920" y2="57583"/>
                        <a14:foregroundMark x1="42920" y1="57583" x2="41120" y2="59504"/>
                        <a14:backgroundMark x1="52849" y1="18741" x2="52813" y2="18346"/>
                      </a14:backgroundRemoval>
                    </a14:imgEffect>
                  </a14:imgLayer>
                </a14:imgProps>
              </a:ext>
              <a:ext uri="{28A0092B-C50C-407E-A947-70E740481C1C}">
                <a14:useLocalDpi xmlns:a14="http://schemas.microsoft.com/office/drawing/2010/main" val="0"/>
              </a:ext>
            </a:extLst>
          </a:blip>
          <a:srcRect l="25648" t="22935" b="22935"/>
          <a:stretch/>
        </p:blipFill>
        <p:spPr>
          <a:xfrm>
            <a:off x="-1" y="0"/>
            <a:ext cx="9423533" cy="6858000"/>
          </a:xfrm>
          <a:prstGeom prst="rect">
            <a:avLst/>
          </a:prstGeom>
        </p:spPr>
      </p:pic>
      <p:grpSp>
        <p:nvGrpSpPr>
          <p:cNvPr id="21" name="Gruppo 20">
            <a:extLst>
              <a:ext uri="{FF2B5EF4-FFF2-40B4-BE49-F238E27FC236}">
                <a16:creationId xmlns:a16="http://schemas.microsoft.com/office/drawing/2014/main" id="{8DA7AC71-8A6F-45C5-8A55-E26F74373BFA}"/>
              </a:ext>
            </a:extLst>
          </p:cNvPr>
          <p:cNvGrpSpPr/>
          <p:nvPr/>
        </p:nvGrpSpPr>
        <p:grpSpPr>
          <a:xfrm>
            <a:off x="2666779" y="-623809"/>
            <a:ext cx="5067186" cy="10122878"/>
            <a:chOff x="2666779" y="-623809"/>
            <a:chExt cx="5067186" cy="10122878"/>
          </a:xfrm>
        </p:grpSpPr>
        <p:sp>
          <p:nvSpPr>
            <p:cNvPr id="18" name="Luna 17">
              <a:extLst>
                <a:ext uri="{FF2B5EF4-FFF2-40B4-BE49-F238E27FC236}">
                  <a16:creationId xmlns:a16="http://schemas.microsoft.com/office/drawing/2014/main" id="{A9308ED5-6F37-4203-9725-D18D18A0BAA3}"/>
                </a:ext>
              </a:extLst>
            </p:cNvPr>
            <p:cNvSpPr/>
            <p:nvPr/>
          </p:nvSpPr>
          <p:spPr>
            <a:xfrm rot="1756365" flipH="1">
              <a:off x="2666779" y="-471409"/>
              <a:ext cx="4626699" cy="9970478"/>
            </a:xfrm>
            <a:prstGeom prst="mo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a:t>
              </a:r>
            </a:p>
          </p:txBody>
        </p:sp>
        <p:sp>
          <p:nvSpPr>
            <p:cNvPr id="16" name="Luna 15">
              <a:extLst>
                <a:ext uri="{FF2B5EF4-FFF2-40B4-BE49-F238E27FC236}">
                  <a16:creationId xmlns:a16="http://schemas.microsoft.com/office/drawing/2014/main" id="{17443AB7-6329-4C22-AA12-3DB510FD5ED5}"/>
                </a:ext>
              </a:extLst>
            </p:cNvPr>
            <p:cNvSpPr>
              <a:spLocks/>
            </p:cNvSpPr>
            <p:nvPr/>
          </p:nvSpPr>
          <p:spPr>
            <a:xfrm rot="1604734" flipH="1">
              <a:off x="3107266" y="-623809"/>
              <a:ext cx="4626699" cy="9970478"/>
            </a:xfrm>
            <a:prstGeom prst="moon">
              <a:avLst/>
            </a:prstGeom>
            <a:solidFill>
              <a:srgbClr val="3F3F3F"/>
            </a:solid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grpSp>
      <p:sp>
        <p:nvSpPr>
          <p:cNvPr id="7" name="CasellaDiTesto 6">
            <a:extLst>
              <a:ext uri="{FF2B5EF4-FFF2-40B4-BE49-F238E27FC236}">
                <a16:creationId xmlns:a16="http://schemas.microsoft.com/office/drawing/2014/main" id="{B0D9F746-7A85-4B36-9CFC-CC2A18C9D931}"/>
              </a:ext>
            </a:extLst>
          </p:cNvPr>
          <p:cNvSpPr txBox="1"/>
          <p:nvPr/>
        </p:nvSpPr>
        <p:spPr>
          <a:xfrm>
            <a:off x="6977474" y="242784"/>
            <a:ext cx="4645250" cy="105901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dirty="0" err="1">
                <a:latin typeface="+mj-lt"/>
                <a:ea typeface="+mj-ea"/>
                <a:cs typeface="+mj-cs"/>
              </a:rPr>
              <a:t>Indice</a:t>
            </a:r>
            <a:endParaRPr lang="en-US" sz="6000" dirty="0">
              <a:latin typeface="+mj-lt"/>
              <a:ea typeface="+mj-ea"/>
              <a:cs typeface="+mj-cs"/>
            </a:endParaRPr>
          </a:p>
        </p:txBody>
      </p:sp>
      <p:sp>
        <p:nvSpPr>
          <p:cNvPr id="12" name="CasellaDiTesto 11">
            <a:extLst>
              <a:ext uri="{FF2B5EF4-FFF2-40B4-BE49-F238E27FC236}">
                <a16:creationId xmlns:a16="http://schemas.microsoft.com/office/drawing/2014/main" id="{7C794EBE-27E1-4800-B2B0-CDC36CE15035}"/>
              </a:ext>
            </a:extLst>
          </p:cNvPr>
          <p:cNvSpPr txBox="1"/>
          <p:nvPr/>
        </p:nvSpPr>
        <p:spPr>
          <a:xfrm>
            <a:off x="6915921" y="1706392"/>
            <a:ext cx="4706803" cy="4720137"/>
          </a:xfrm>
          <a:prstGeom prst="rect">
            <a:avLst/>
          </a:prstGeom>
        </p:spPr>
        <p:txBody>
          <a:bodyPr vert="horz" lIns="91440" tIns="45720" rIns="91440" bIns="45720" rtlCol="0" anchor="ctr">
            <a:noAutofit/>
          </a:bodyPr>
          <a:lstStyle/>
          <a:p>
            <a:pPr marL="285750" indent="-228600">
              <a:lnSpc>
                <a:spcPct val="150000"/>
              </a:lnSpc>
              <a:spcAft>
                <a:spcPts val="600"/>
              </a:spcAft>
              <a:buFont typeface="Arial" panose="020B0604020202020204" pitchFamily="34" charset="0"/>
              <a:buChar char="•"/>
            </a:pPr>
            <a:r>
              <a:rPr lang="en-US" sz="2400" dirty="0" err="1"/>
              <a:t>Obiettivi</a:t>
            </a:r>
            <a:r>
              <a:rPr lang="en-US" sz="2400" dirty="0"/>
              <a:t> e </a:t>
            </a:r>
            <a:r>
              <a:rPr lang="en-US" sz="2400" dirty="0" err="1"/>
              <a:t>motivazioni</a:t>
            </a:r>
            <a:endParaRPr lang="en-US" sz="2400" dirty="0"/>
          </a:p>
          <a:p>
            <a:pPr marL="285750" indent="-228600">
              <a:lnSpc>
                <a:spcPct val="150000"/>
              </a:lnSpc>
              <a:spcAft>
                <a:spcPts val="600"/>
              </a:spcAft>
              <a:buFont typeface="Arial" panose="020B0604020202020204" pitchFamily="34" charset="0"/>
              <a:buChar char="•"/>
            </a:pPr>
            <a:r>
              <a:rPr lang="en-US" sz="2400" dirty="0" err="1"/>
              <a:t>Stato</a:t>
            </a:r>
            <a:r>
              <a:rPr lang="en-US" sz="2400" dirty="0"/>
              <a:t> </a:t>
            </a:r>
            <a:r>
              <a:rPr lang="en-US" sz="2400" dirty="0" err="1"/>
              <a:t>dell’arte</a:t>
            </a:r>
            <a:endParaRPr lang="en-US" sz="2400" dirty="0"/>
          </a:p>
          <a:p>
            <a:pPr marL="285750" indent="-228600">
              <a:lnSpc>
                <a:spcPct val="150000"/>
              </a:lnSpc>
              <a:spcAft>
                <a:spcPts val="600"/>
              </a:spcAft>
              <a:buFont typeface="Arial" panose="020B0604020202020204" pitchFamily="34" charset="0"/>
              <a:buChar char="•"/>
            </a:pPr>
            <a:r>
              <a:rPr lang="en-US" sz="2400" dirty="0"/>
              <a:t>Wi-Fi</a:t>
            </a:r>
          </a:p>
          <a:p>
            <a:pPr marL="285750" indent="-228600">
              <a:lnSpc>
                <a:spcPct val="150000"/>
              </a:lnSpc>
              <a:spcAft>
                <a:spcPts val="600"/>
              </a:spcAft>
              <a:buFont typeface="Arial" panose="020B0604020202020204" pitchFamily="34" charset="0"/>
              <a:buChar char="•"/>
            </a:pPr>
            <a:r>
              <a:rPr lang="en-US" sz="2400" dirty="0" err="1"/>
              <a:t>Architettura</a:t>
            </a:r>
            <a:r>
              <a:rPr lang="en-US" sz="2400" dirty="0"/>
              <a:t> </a:t>
            </a:r>
            <a:r>
              <a:rPr lang="en-US" sz="2400" dirty="0" err="1"/>
              <a:t>proposta</a:t>
            </a:r>
            <a:endParaRPr lang="en-US" sz="2400" dirty="0"/>
          </a:p>
          <a:p>
            <a:pPr marL="285750" indent="-228600">
              <a:lnSpc>
                <a:spcPct val="150000"/>
              </a:lnSpc>
              <a:spcAft>
                <a:spcPts val="600"/>
              </a:spcAft>
              <a:buFont typeface="Arial" panose="020B0604020202020204" pitchFamily="34" charset="0"/>
              <a:buChar char="•"/>
            </a:pPr>
            <a:r>
              <a:rPr lang="en-US" sz="2400" dirty="0" err="1"/>
              <a:t>Applicazione</a:t>
            </a:r>
            <a:r>
              <a:rPr lang="en-US" sz="2400" dirty="0"/>
              <a:t> al </a:t>
            </a:r>
            <a:r>
              <a:rPr lang="en-US" sz="2400" dirty="0" err="1"/>
              <a:t>caso</a:t>
            </a:r>
            <a:r>
              <a:rPr lang="en-US" sz="2400" dirty="0"/>
              <a:t> di studio</a:t>
            </a:r>
          </a:p>
          <a:p>
            <a:pPr marL="285750" indent="-228600">
              <a:lnSpc>
                <a:spcPct val="150000"/>
              </a:lnSpc>
              <a:spcAft>
                <a:spcPts val="600"/>
              </a:spcAft>
              <a:buFont typeface="Arial" panose="020B0604020202020204" pitchFamily="34" charset="0"/>
              <a:buChar char="•"/>
            </a:pPr>
            <a:r>
              <a:rPr lang="en-US" sz="2400" dirty="0" err="1"/>
              <a:t>Considerazioni</a:t>
            </a:r>
            <a:r>
              <a:rPr lang="en-US" sz="2400" dirty="0"/>
              <a:t> </a:t>
            </a:r>
            <a:r>
              <a:rPr lang="en-US" sz="2400" dirty="0" err="1"/>
              <a:t>finali</a:t>
            </a:r>
            <a:endParaRPr lang="en-US" sz="2400" dirty="0"/>
          </a:p>
          <a:p>
            <a:pPr marL="285750" indent="-228600">
              <a:lnSpc>
                <a:spcPct val="150000"/>
              </a:lnSpc>
              <a:spcAft>
                <a:spcPts val="600"/>
              </a:spcAft>
              <a:buFont typeface="Arial" panose="020B0604020202020204" pitchFamily="34" charset="0"/>
              <a:buChar char="•"/>
            </a:pPr>
            <a:r>
              <a:rPr lang="en-US" sz="2400" dirty="0" err="1"/>
              <a:t>Sviluppi</a:t>
            </a:r>
            <a:r>
              <a:rPr lang="en-US" sz="2400" dirty="0"/>
              <a:t> </a:t>
            </a:r>
            <a:r>
              <a:rPr lang="en-US" sz="2400" dirty="0" err="1"/>
              <a:t>futuri</a:t>
            </a:r>
            <a:endParaRPr lang="en-US" sz="2400" dirty="0"/>
          </a:p>
        </p:txBody>
      </p:sp>
      <p:cxnSp>
        <p:nvCxnSpPr>
          <p:cNvPr id="6" name="Connettore diritto 5">
            <a:extLst>
              <a:ext uri="{FF2B5EF4-FFF2-40B4-BE49-F238E27FC236}">
                <a16:creationId xmlns:a16="http://schemas.microsoft.com/office/drawing/2014/main" id="{026DD944-00B2-4E12-A326-305445ED7EDA}"/>
              </a:ext>
            </a:extLst>
          </p:cNvPr>
          <p:cNvCxnSpPr>
            <a:cxnSpLocks/>
          </p:cNvCxnSpPr>
          <p:nvPr/>
        </p:nvCxnSpPr>
        <p:spPr>
          <a:xfrm>
            <a:off x="7082973" y="1553992"/>
            <a:ext cx="44816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572297"/>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a:solidFill>
                  <a:srgbClr val="000000"/>
                </a:solidFill>
                <a:latin typeface="+mj-lt"/>
              </a:rPr>
              <a:t>Applicazione al caso di studio</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C86CA18A-CC82-4FB6-BE96-722D13F25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A4575994-8AD6-4956-850C-B6D1FA7629E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pic>
        <p:nvPicPr>
          <p:cNvPr id="7" name="Immagine 6" descr="Immagine che contiene esterni, cielo, via, terra&#10;&#10;Descrizione generata automaticamente">
            <a:extLst>
              <a:ext uri="{FF2B5EF4-FFF2-40B4-BE49-F238E27FC236}">
                <a16:creationId xmlns:a16="http://schemas.microsoft.com/office/drawing/2014/main" id="{863AC38F-716A-48B0-AB9D-33D9DAAE1C9F}"/>
              </a:ext>
            </a:extLst>
          </p:cNvPr>
          <p:cNvPicPr>
            <a:picLocks noChangeAspect="1"/>
          </p:cNvPicPr>
          <p:nvPr/>
        </p:nvPicPr>
        <p:blipFill rotWithShape="1">
          <a:blip r:embed="rId6">
            <a:extLst>
              <a:ext uri="{28A0092B-C50C-407E-A947-70E740481C1C}">
                <a14:useLocalDpi xmlns:a14="http://schemas.microsoft.com/office/drawing/2010/main" val="0"/>
              </a:ext>
            </a:extLst>
          </a:blip>
          <a:srcRect t="4152" b="22286"/>
          <a:stretch/>
        </p:blipFill>
        <p:spPr>
          <a:xfrm>
            <a:off x="0" y="0"/>
            <a:ext cx="12238438" cy="6858000"/>
          </a:xfrm>
          <a:prstGeom prst="rect">
            <a:avLst/>
          </a:prstGeom>
        </p:spPr>
      </p:pic>
      <p:sp>
        <p:nvSpPr>
          <p:cNvPr id="13" name="Ovale 12">
            <a:extLst>
              <a:ext uri="{FF2B5EF4-FFF2-40B4-BE49-F238E27FC236}">
                <a16:creationId xmlns:a16="http://schemas.microsoft.com/office/drawing/2014/main" id="{C6582C1D-DE91-4C62-83B3-2F7E7FE7925C}"/>
              </a:ext>
            </a:extLst>
          </p:cNvPr>
          <p:cNvSpPr/>
          <p:nvPr/>
        </p:nvSpPr>
        <p:spPr>
          <a:xfrm>
            <a:off x="6096000" y="96406"/>
            <a:ext cx="5031464" cy="3750020"/>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a:ln w="57150">
            <a:solidFill>
              <a:srgbClr val="B4B4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Ovale 13">
            <a:extLst>
              <a:ext uri="{FF2B5EF4-FFF2-40B4-BE49-F238E27FC236}">
                <a16:creationId xmlns:a16="http://schemas.microsoft.com/office/drawing/2014/main" id="{8D62E3E3-9661-4718-82F8-1FBA3235218A}"/>
              </a:ext>
            </a:extLst>
          </p:cNvPr>
          <p:cNvSpPr/>
          <p:nvPr/>
        </p:nvSpPr>
        <p:spPr>
          <a:xfrm>
            <a:off x="333688" y="3701518"/>
            <a:ext cx="3933514" cy="2930636"/>
          </a:xfrm>
          <a:prstGeom prst="ellipse">
            <a:avLst/>
          </a:prstGeom>
          <a:blipFill dpi="0" rotWithShape="1">
            <a:blip r:embed="rId8">
              <a:extLst>
                <a:ext uri="{28A0092B-C50C-407E-A947-70E740481C1C}">
                  <a14:useLocalDpi xmlns:a14="http://schemas.microsoft.com/office/drawing/2010/main" val="0"/>
                </a:ext>
              </a:extLst>
            </a:blip>
            <a:srcRect/>
            <a:stretch>
              <a:fillRect/>
            </a:stretch>
          </a:blipFill>
          <a:ln w="57150">
            <a:solidFill>
              <a:srgbClr val="B4B4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20247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a:solidFill>
                  <a:srgbClr val="000000"/>
                </a:solidFill>
                <a:latin typeface="+mj-lt"/>
              </a:rPr>
              <a:t>Applicazione al caso di studio</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C86CA18A-CC82-4FB6-BE96-722D13F25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A4575994-8AD6-4956-850C-B6D1FA7629E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pic>
        <p:nvPicPr>
          <p:cNvPr id="7" name="Immagine 6">
            <a:extLst>
              <a:ext uri="{FF2B5EF4-FFF2-40B4-BE49-F238E27FC236}">
                <a16:creationId xmlns:a16="http://schemas.microsoft.com/office/drawing/2014/main" id="{863AC38F-716A-48B0-AB9D-33D9DAAE1C9F}"/>
              </a:ext>
            </a:extLst>
          </p:cNvPr>
          <p:cNvPicPr>
            <a:picLocks noChangeAspect="1"/>
          </p:cNvPicPr>
          <p:nvPr/>
        </p:nvPicPr>
        <p:blipFill rotWithShape="1">
          <a:blip r:embed="rId6">
            <a:extLst>
              <a:ext uri="{28A0092B-C50C-407E-A947-70E740481C1C}">
                <a14:useLocalDpi xmlns:a14="http://schemas.microsoft.com/office/drawing/2010/main" val="0"/>
              </a:ext>
            </a:extLst>
          </a:blip>
          <a:srcRect t="15516"/>
          <a:stretch/>
        </p:blipFill>
        <p:spPr>
          <a:xfrm>
            <a:off x="-12686" y="0"/>
            <a:ext cx="12204686" cy="6858000"/>
          </a:xfrm>
          <a:prstGeom prst="rect">
            <a:avLst/>
          </a:prstGeom>
        </p:spPr>
      </p:pic>
      <p:sp>
        <p:nvSpPr>
          <p:cNvPr id="13" name="Ovale 12">
            <a:extLst>
              <a:ext uri="{FF2B5EF4-FFF2-40B4-BE49-F238E27FC236}">
                <a16:creationId xmlns:a16="http://schemas.microsoft.com/office/drawing/2014/main" id="{C6582C1D-DE91-4C62-83B3-2F7E7FE7925C}"/>
              </a:ext>
            </a:extLst>
          </p:cNvPr>
          <p:cNvSpPr/>
          <p:nvPr/>
        </p:nvSpPr>
        <p:spPr>
          <a:xfrm>
            <a:off x="6956046" y="80938"/>
            <a:ext cx="5031464" cy="3750020"/>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a:ln w="57150">
            <a:solidFill>
              <a:srgbClr val="B4B4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Ovale 13">
            <a:extLst>
              <a:ext uri="{FF2B5EF4-FFF2-40B4-BE49-F238E27FC236}">
                <a16:creationId xmlns:a16="http://schemas.microsoft.com/office/drawing/2014/main" id="{8D62E3E3-9661-4718-82F8-1FBA3235218A}"/>
              </a:ext>
            </a:extLst>
          </p:cNvPr>
          <p:cNvSpPr/>
          <p:nvPr/>
        </p:nvSpPr>
        <p:spPr>
          <a:xfrm>
            <a:off x="571295" y="2825966"/>
            <a:ext cx="3933514" cy="3548494"/>
          </a:xfrm>
          <a:prstGeom prst="ellipse">
            <a:avLst/>
          </a:prstGeom>
          <a:blipFill dpi="0" rotWithShape="1">
            <a:blip r:embed="rId8">
              <a:extLst>
                <a:ext uri="{28A0092B-C50C-407E-A947-70E740481C1C}">
                  <a14:useLocalDpi xmlns:a14="http://schemas.microsoft.com/office/drawing/2010/main" val="0"/>
                </a:ext>
              </a:extLst>
            </a:blip>
            <a:srcRect/>
            <a:stretch>
              <a:fillRect/>
            </a:stretch>
          </a:blipFill>
          <a:ln w="57150">
            <a:solidFill>
              <a:srgbClr val="B4B4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5501395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a:solidFill>
                  <a:srgbClr val="000000"/>
                </a:solidFill>
                <a:latin typeface="+mj-lt"/>
              </a:rPr>
              <a:t>Applicazione al caso di studio</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C86CA18A-CC82-4FB6-BE96-722D13F25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A4575994-8AD6-4956-850C-B6D1FA7629E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pic>
        <p:nvPicPr>
          <p:cNvPr id="7" name="Immagine 6">
            <a:extLst>
              <a:ext uri="{FF2B5EF4-FFF2-40B4-BE49-F238E27FC236}">
                <a16:creationId xmlns:a16="http://schemas.microsoft.com/office/drawing/2014/main" id="{863AC38F-716A-48B0-AB9D-33D9DAAE1C9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46" y="0"/>
            <a:ext cx="12193746" cy="6858000"/>
          </a:xfrm>
          <a:prstGeom prst="rect">
            <a:avLst/>
          </a:prstGeom>
        </p:spPr>
      </p:pic>
      <p:sp>
        <p:nvSpPr>
          <p:cNvPr id="13" name="Ovale 12">
            <a:extLst>
              <a:ext uri="{FF2B5EF4-FFF2-40B4-BE49-F238E27FC236}">
                <a16:creationId xmlns:a16="http://schemas.microsoft.com/office/drawing/2014/main" id="{C6582C1D-DE91-4C62-83B3-2F7E7FE7925C}"/>
              </a:ext>
            </a:extLst>
          </p:cNvPr>
          <p:cNvSpPr/>
          <p:nvPr/>
        </p:nvSpPr>
        <p:spPr>
          <a:xfrm>
            <a:off x="6335162" y="1814034"/>
            <a:ext cx="5412338" cy="4734625"/>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a:ln w="57150">
            <a:solidFill>
              <a:srgbClr val="B4B4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4155255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a:solidFill>
                  <a:srgbClr val="000000"/>
                </a:solidFill>
                <a:latin typeface="+mj-lt"/>
              </a:rPr>
              <a:t>Applicazione al caso di studio</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C86CA18A-CC82-4FB6-BE96-722D13F25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A4575994-8AD6-4956-850C-B6D1FA7629E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pic>
        <p:nvPicPr>
          <p:cNvPr id="7" name="Immagine 6">
            <a:extLst>
              <a:ext uri="{FF2B5EF4-FFF2-40B4-BE49-F238E27FC236}">
                <a16:creationId xmlns:a16="http://schemas.microsoft.com/office/drawing/2014/main" id="{863AC38F-716A-48B0-AB9D-33D9DAAE1C9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Ovale 12">
            <a:extLst>
              <a:ext uri="{FF2B5EF4-FFF2-40B4-BE49-F238E27FC236}">
                <a16:creationId xmlns:a16="http://schemas.microsoft.com/office/drawing/2014/main" id="{C6582C1D-DE91-4C62-83B3-2F7E7FE7925C}"/>
              </a:ext>
            </a:extLst>
          </p:cNvPr>
          <p:cNvSpPr/>
          <p:nvPr/>
        </p:nvSpPr>
        <p:spPr>
          <a:xfrm>
            <a:off x="6902824" y="246038"/>
            <a:ext cx="5194801" cy="4397680"/>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a:ln w="57150">
            <a:solidFill>
              <a:srgbClr val="B4B4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4345170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a:solidFill>
                  <a:srgbClr val="000000"/>
                </a:solidFill>
                <a:latin typeface="+mj-lt"/>
              </a:rPr>
              <a:t>Applicazione al caso di studio</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C86CA18A-CC82-4FB6-BE96-722D13F25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A4575994-8AD6-4956-850C-B6D1FA7629E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pic>
        <p:nvPicPr>
          <p:cNvPr id="7" name="Immagine 6">
            <a:extLst>
              <a:ext uri="{FF2B5EF4-FFF2-40B4-BE49-F238E27FC236}">
                <a16:creationId xmlns:a16="http://schemas.microsoft.com/office/drawing/2014/main" id="{863AC38F-716A-48B0-AB9D-33D9DAAE1C9F}"/>
              </a:ext>
            </a:extLst>
          </p:cNvPr>
          <p:cNvPicPr>
            <a:picLocks noChangeAspect="1"/>
          </p:cNvPicPr>
          <p:nvPr/>
        </p:nvPicPr>
        <p:blipFill rotWithShape="1">
          <a:blip r:embed="rId6">
            <a:extLst>
              <a:ext uri="{28A0092B-C50C-407E-A947-70E740481C1C}">
                <a14:useLocalDpi xmlns:a14="http://schemas.microsoft.com/office/drawing/2010/main" val="0"/>
              </a:ext>
            </a:extLst>
          </a:blip>
          <a:srcRect t="6330" b="8228"/>
          <a:stretch/>
        </p:blipFill>
        <p:spPr>
          <a:xfrm>
            <a:off x="-1746" y="0"/>
            <a:ext cx="12193745" cy="6858000"/>
          </a:xfrm>
          <a:prstGeom prst="rect">
            <a:avLst/>
          </a:prstGeom>
        </p:spPr>
      </p:pic>
      <p:sp>
        <p:nvSpPr>
          <p:cNvPr id="13" name="Ovale 12">
            <a:extLst>
              <a:ext uri="{FF2B5EF4-FFF2-40B4-BE49-F238E27FC236}">
                <a16:creationId xmlns:a16="http://schemas.microsoft.com/office/drawing/2014/main" id="{C6582C1D-DE91-4C62-83B3-2F7E7FE7925C}"/>
              </a:ext>
            </a:extLst>
          </p:cNvPr>
          <p:cNvSpPr/>
          <p:nvPr/>
        </p:nvSpPr>
        <p:spPr>
          <a:xfrm>
            <a:off x="7783601" y="76476"/>
            <a:ext cx="4104599" cy="3718141"/>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a:ln w="57150">
            <a:solidFill>
              <a:srgbClr val="B4B4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Ovale 13">
            <a:extLst>
              <a:ext uri="{FF2B5EF4-FFF2-40B4-BE49-F238E27FC236}">
                <a16:creationId xmlns:a16="http://schemas.microsoft.com/office/drawing/2014/main" id="{8D62E3E3-9661-4718-82F8-1FBA3235218A}"/>
              </a:ext>
            </a:extLst>
          </p:cNvPr>
          <p:cNvSpPr/>
          <p:nvPr/>
        </p:nvSpPr>
        <p:spPr>
          <a:xfrm>
            <a:off x="151435" y="96406"/>
            <a:ext cx="4193504" cy="3869599"/>
          </a:xfrm>
          <a:prstGeom prst="ellipse">
            <a:avLst/>
          </a:prstGeom>
          <a:blipFill dpi="0" rotWithShape="1">
            <a:blip r:embed="rId8">
              <a:extLst>
                <a:ext uri="{28A0092B-C50C-407E-A947-70E740481C1C}">
                  <a14:useLocalDpi xmlns:a14="http://schemas.microsoft.com/office/drawing/2010/main" val="0"/>
                </a:ext>
              </a:extLst>
            </a:blip>
            <a:srcRect/>
            <a:stretch>
              <a:fillRect/>
            </a:stretch>
          </a:blipFill>
          <a:ln w="57150">
            <a:solidFill>
              <a:srgbClr val="B4B4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9214034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Applicazione</a:t>
            </a:r>
            <a:r>
              <a:rPr lang="en-US" sz="3600" dirty="0">
                <a:solidFill>
                  <a:srgbClr val="000000"/>
                </a:solidFill>
                <a:latin typeface="+mj-lt"/>
              </a:rPr>
              <a:t> al </a:t>
            </a:r>
            <a:r>
              <a:rPr lang="en-US" sz="3600" dirty="0" err="1">
                <a:solidFill>
                  <a:srgbClr val="000000"/>
                </a:solidFill>
                <a:latin typeface="+mj-lt"/>
              </a:rPr>
              <a:t>caso</a:t>
            </a:r>
            <a:r>
              <a:rPr lang="en-US" sz="3600" dirty="0">
                <a:solidFill>
                  <a:srgbClr val="000000"/>
                </a:solidFill>
                <a:latin typeface="+mj-lt"/>
              </a:rPr>
              <a:t> di studio</a:t>
            </a: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C86CA18A-CC82-4FB6-BE96-722D13F25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A4575994-8AD6-4956-850C-B6D1FA7629E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
        <p:nvSpPr>
          <p:cNvPr id="16" name="CasellaDiTesto 15">
            <a:extLst>
              <a:ext uri="{FF2B5EF4-FFF2-40B4-BE49-F238E27FC236}">
                <a16:creationId xmlns:a16="http://schemas.microsoft.com/office/drawing/2014/main" id="{6E33FFD1-C764-4A63-9CA7-E5FDD9DD451F}"/>
              </a:ext>
            </a:extLst>
          </p:cNvPr>
          <p:cNvSpPr txBox="1"/>
          <p:nvPr/>
        </p:nvSpPr>
        <p:spPr>
          <a:xfrm>
            <a:off x="620688" y="1957144"/>
            <a:ext cx="5006850" cy="4499610"/>
          </a:xfrm>
          <a:prstGeom prst="rect">
            <a:avLst/>
          </a:prstGeom>
        </p:spPr>
        <p:txBody>
          <a:bodyPr vert="horz" lIns="91440" tIns="45720" rIns="91440" bIns="45720" rtlCol="0" anchor="ctr">
            <a:normAutofit lnSpcReduction="10000"/>
          </a:bodyPr>
          <a:lstStyle/>
          <a:p>
            <a:pPr>
              <a:lnSpc>
                <a:spcPct val="150000"/>
              </a:lnSpc>
              <a:spcAft>
                <a:spcPts val="600"/>
              </a:spcAft>
            </a:pPr>
            <a:r>
              <a:rPr lang="it-IT" sz="2400" b="1" dirty="0">
                <a:solidFill>
                  <a:schemeClr val="bg1"/>
                </a:solidFill>
              </a:rPr>
              <a:t>Applicazione Web</a:t>
            </a:r>
          </a:p>
          <a:p>
            <a:pPr marL="342900" indent="-342900">
              <a:lnSpc>
                <a:spcPct val="150000"/>
              </a:lnSpc>
              <a:spcAft>
                <a:spcPts val="600"/>
              </a:spcAft>
              <a:buFont typeface="Arial" panose="020B0604020202020204" pitchFamily="34" charset="0"/>
              <a:buChar char="•"/>
            </a:pPr>
            <a:r>
              <a:rPr lang="it-IT" sz="2000" dirty="0">
                <a:solidFill>
                  <a:schemeClr val="bg1"/>
                </a:solidFill>
              </a:rPr>
              <a:t>Mappa in </a:t>
            </a:r>
            <a:r>
              <a:rPr lang="it-IT" sz="2000" dirty="0" err="1">
                <a:solidFill>
                  <a:schemeClr val="bg1"/>
                </a:solidFill>
              </a:rPr>
              <a:t>OpenLayers</a:t>
            </a:r>
            <a:r>
              <a:rPr lang="it-IT" sz="2000" dirty="0">
                <a:solidFill>
                  <a:schemeClr val="bg1"/>
                </a:solidFill>
              </a:rPr>
              <a:t> 3</a:t>
            </a:r>
          </a:p>
          <a:p>
            <a:pPr marL="342900" indent="-342900">
              <a:lnSpc>
                <a:spcPct val="150000"/>
              </a:lnSpc>
              <a:spcAft>
                <a:spcPts val="600"/>
              </a:spcAft>
              <a:buFont typeface="Arial" panose="020B0604020202020204" pitchFamily="34" charset="0"/>
              <a:buChar char="•"/>
            </a:pPr>
            <a:r>
              <a:rPr lang="it-IT" sz="2000" dirty="0">
                <a:solidFill>
                  <a:schemeClr val="bg1"/>
                </a:solidFill>
              </a:rPr>
              <a:t>Panoramica delle Cinque Terre con marker cliccabili in corrispondenza dei sensori</a:t>
            </a:r>
          </a:p>
          <a:p>
            <a:pPr marL="342900" indent="-342900">
              <a:lnSpc>
                <a:spcPct val="150000"/>
              </a:lnSpc>
              <a:spcAft>
                <a:spcPts val="600"/>
              </a:spcAft>
              <a:buFont typeface="Arial" panose="020B0604020202020204" pitchFamily="34" charset="0"/>
              <a:buChar char="•"/>
            </a:pPr>
            <a:r>
              <a:rPr lang="it-IT" sz="2000" dirty="0">
                <a:solidFill>
                  <a:schemeClr val="bg1"/>
                </a:solidFill>
              </a:rPr>
              <a:t>Dettaglio dei marker con storico e area indicante lo stato di viabilità</a:t>
            </a:r>
          </a:p>
          <a:p>
            <a:pPr marL="342900" indent="-342900">
              <a:lnSpc>
                <a:spcPct val="150000"/>
              </a:lnSpc>
              <a:spcAft>
                <a:spcPts val="600"/>
              </a:spcAft>
              <a:buFont typeface="Arial" panose="020B0604020202020204" pitchFamily="34" charset="0"/>
              <a:buChar char="•"/>
            </a:pPr>
            <a:r>
              <a:rPr lang="it-IT" sz="2000" dirty="0">
                <a:solidFill>
                  <a:schemeClr val="bg1"/>
                </a:solidFill>
              </a:rPr>
              <a:t>Aggiornamento periodico degli stati. L’utente vede il cambiamento di colore  in automatico </a:t>
            </a:r>
          </a:p>
          <a:p>
            <a:pPr>
              <a:lnSpc>
                <a:spcPct val="150000"/>
              </a:lnSpc>
              <a:spcAft>
                <a:spcPts val="600"/>
              </a:spcAft>
            </a:pPr>
            <a:endParaRPr lang="it-IT" dirty="0">
              <a:solidFill>
                <a:schemeClr val="bg1"/>
              </a:solidFill>
            </a:endParaRPr>
          </a:p>
        </p:txBody>
      </p:sp>
      <p:pic>
        <p:nvPicPr>
          <p:cNvPr id="4" name="Immagine 3" descr="Immagine che contiene screenshot&#10;&#10;Descrizione generata automaticamente">
            <a:extLst>
              <a:ext uri="{FF2B5EF4-FFF2-40B4-BE49-F238E27FC236}">
                <a16:creationId xmlns:a16="http://schemas.microsoft.com/office/drawing/2014/main" id="{10CFEDD7-C2EB-4454-9E6D-00D649989796}"/>
              </a:ext>
            </a:extLst>
          </p:cNvPr>
          <p:cNvPicPr>
            <a:picLocks noChangeAspect="1"/>
          </p:cNvPicPr>
          <p:nvPr/>
        </p:nvPicPr>
        <p:blipFill rotWithShape="1">
          <a:blip r:embed="rId6">
            <a:extLst>
              <a:ext uri="{28A0092B-C50C-407E-A947-70E740481C1C}">
                <a14:useLocalDpi xmlns:a14="http://schemas.microsoft.com/office/drawing/2010/main" val="0"/>
              </a:ext>
            </a:extLst>
          </a:blip>
          <a:srcRect t="8691"/>
          <a:stretch/>
        </p:blipFill>
        <p:spPr>
          <a:xfrm>
            <a:off x="6960386" y="1923862"/>
            <a:ext cx="5006849" cy="3613337"/>
          </a:xfrm>
          <a:prstGeom prst="rect">
            <a:avLst/>
          </a:prstGeom>
        </p:spPr>
      </p:pic>
      <p:pic>
        <p:nvPicPr>
          <p:cNvPr id="7" name="Immagine 6" descr="Immagine che contiene screenshot&#10;&#10;Descrizione generata automaticamente">
            <a:extLst>
              <a:ext uri="{FF2B5EF4-FFF2-40B4-BE49-F238E27FC236}">
                <a16:creationId xmlns:a16="http://schemas.microsoft.com/office/drawing/2014/main" id="{5B35B527-AF67-4006-A130-9F7B488499C4}"/>
              </a:ext>
            </a:extLst>
          </p:cNvPr>
          <p:cNvPicPr>
            <a:picLocks noChangeAspect="1"/>
          </p:cNvPicPr>
          <p:nvPr/>
        </p:nvPicPr>
        <p:blipFill rotWithShape="1">
          <a:blip r:embed="rId7">
            <a:extLst>
              <a:ext uri="{28A0092B-C50C-407E-A947-70E740481C1C}">
                <a14:useLocalDpi xmlns:a14="http://schemas.microsoft.com/office/drawing/2010/main" val="0"/>
              </a:ext>
            </a:extLst>
          </a:blip>
          <a:srcRect l="1845" t="12593" r="4024" b="24839"/>
          <a:stretch/>
        </p:blipFill>
        <p:spPr>
          <a:xfrm>
            <a:off x="6647644" y="4289229"/>
            <a:ext cx="4706156" cy="2472365"/>
          </a:xfrm>
          <a:prstGeom prst="rect">
            <a:avLst/>
          </a:prstGeom>
        </p:spPr>
      </p:pic>
    </p:spTree>
    <p:extLst>
      <p:ext uri="{BB962C8B-B14F-4D97-AF65-F5344CB8AC3E}">
        <p14:creationId xmlns:p14="http://schemas.microsoft.com/office/powerpoint/2010/main" val="3486844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Applicazione</a:t>
            </a:r>
            <a:r>
              <a:rPr lang="en-US" sz="3600" dirty="0">
                <a:solidFill>
                  <a:srgbClr val="000000"/>
                </a:solidFill>
                <a:latin typeface="+mj-lt"/>
              </a:rPr>
              <a:t> al </a:t>
            </a:r>
            <a:r>
              <a:rPr lang="en-US" sz="3600" dirty="0" err="1">
                <a:solidFill>
                  <a:srgbClr val="000000"/>
                </a:solidFill>
                <a:latin typeface="+mj-lt"/>
              </a:rPr>
              <a:t>caso</a:t>
            </a:r>
            <a:r>
              <a:rPr lang="en-US" sz="3600" dirty="0">
                <a:solidFill>
                  <a:srgbClr val="000000"/>
                </a:solidFill>
                <a:latin typeface="+mj-lt"/>
              </a:rPr>
              <a:t> di studio</a:t>
            </a: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C86CA18A-CC82-4FB6-BE96-722D13F25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A4575994-8AD6-4956-850C-B6D1FA7629E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
        <p:nvSpPr>
          <p:cNvPr id="16" name="CasellaDiTesto 15">
            <a:extLst>
              <a:ext uri="{FF2B5EF4-FFF2-40B4-BE49-F238E27FC236}">
                <a16:creationId xmlns:a16="http://schemas.microsoft.com/office/drawing/2014/main" id="{6E33FFD1-C764-4A63-9CA7-E5FDD9DD451F}"/>
              </a:ext>
            </a:extLst>
          </p:cNvPr>
          <p:cNvSpPr txBox="1"/>
          <p:nvPr/>
        </p:nvSpPr>
        <p:spPr>
          <a:xfrm>
            <a:off x="620688" y="1957144"/>
            <a:ext cx="5006850" cy="4499610"/>
          </a:xfrm>
          <a:prstGeom prst="rect">
            <a:avLst/>
          </a:prstGeom>
        </p:spPr>
        <p:txBody>
          <a:bodyPr vert="horz" lIns="91440" tIns="45720" rIns="91440" bIns="45720" rtlCol="0" anchor="ctr">
            <a:normAutofit/>
          </a:bodyPr>
          <a:lstStyle/>
          <a:p>
            <a:pPr>
              <a:lnSpc>
                <a:spcPct val="150000"/>
              </a:lnSpc>
              <a:spcAft>
                <a:spcPts val="600"/>
              </a:spcAft>
            </a:pPr>
            <a:r>
              <a:rPr lang="it-IT" sz="2400" b="1" dirty="0">
                <a:solidFill>
                  <a:schemeClr val="bg1"/>
                </a:solidFill>
              </a:rPr>
              <a:t>Applicazione Web</a:t>
            </a:r>
          </a:p>
          <a:p>
            <a:pPr marL="342900" indent="-342900">
              <a:lnSpc>
                <a:spcPct val="150000"/>
              </a:lnSpc>
              <a:spcAft>
                <a:spcPts val="600"/>
              </a:spcAft>
              <a:buFont typeface="Arial" panose="020B0604020202020204" pitchFamily="34" charset="0"/>
              <a:buChar char="•"/>
            </a:pPr>
            <a:r>
              <a:rPr lang="it-IT" sz="2000" dirty="0">
                <a:solidFill>
                  <a:schemeClr val="bg1"/>
                </a:solidFill>
              </a:rPr>
              <a:t>Scheda per visualizzazione dati raccolti da un sensore a scelta durante un intervallo di tempo personalizzato</a:t>
            </a:r>
          </a:p>
          <a:p>
            <a:pPr marL="342900" indent="-342900">
              <a:lnSpc>
                <a:spcPct val="150000"/>
              </a:lnSpc>
              <a:spcAft>
                <a:spcPts val="600"/>
              </a:spcAft>
              <a:buFont typeface="Arial" panose="020B0604020202020204" pitchFamily="34" charset="0"/>
              <a:buChar char="•"/>
            </a:pPr>
            <a:r>
              <a:rPr lang="it-IT" sz="2000" dirty="0">
                <a:solidFill>
                  <a:schemeClr val="bg1"/>
                </a:solidFill>
              </a:rPr>
              <a:t>Livello di dettaglio maggiore</a:t>
            </a:r>
          </a:p>
          <a:p>
            <a:pPr>
              <a:lnSpc>
                <a:spcPct val="150000"/>
              </a:lnSpc>
              <a:spcAft>
                <a:spcPts val="600"/>
              </a:spcAft>
            </a:pPr>
            <a:endParaRPr lang="it-IT" dirty="0">
              <a:solidFill>
                <a:schemeClr val="bg1"/>
              </a:solidFill>
            </a:endParaRPr>
          </a:p>
        </p:txBody>
      </p:sp>
      <p:pic>
        <p:nvPicPr>
          <p:cNvPr id="9" name="Immagine 8" descr="Immagine che contiene screenshot&#10;&#10;Descrizione generata automaticamente">
            <a:extLst>
              <a:ext uri="{FF2B5EF4-FFF2-40B4-BE49-F238E27FC236}">
                <a16:creationId xmlns:a16="http://schemas.microsoft.com/office/drawing/2014/main" id="{3BE7DB6B-0111-443D-BCD7-E4E9E46626D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64464" y="1935547"/>
            <a:ext cx="5232400" cy="2699469"/>
          </a:xfrm>
          <a:prstGeom prst="rect">
            <a:avLst/>
          </a:prstGeom>
        </p:spPr>
      </p:pic>
      <p:pic>
        <p:nvPicPr>
          <p:cNvPr id="6" name="Immagine 5" descr="Immagine che contiene screenshot&#10;&#10;Descrizione generata automaticamente">
            <a:extLst>
              <a:ext uri="{FF2B5EF4-FFF2-40B4-BE49-F238E27FC236}">
                <a16:creationId xmlns:a16="http://schemas.microsoft.com/office/drawing/2014/main" id="{C21A4794-A4CE-4E23-A628-E23F14FE8016}"/>
              </a:ext>
            </a:extLst>
          </p:cNvPr>
          <p:cNvPicPr>
            <a:picLocks noChangeAspect="1"/>
          </p:cNvPicPr>
          <p:nvPr/>
        </p:nvPicPr>
        <p:blipFill rotWithShape="1">
          <a:blip r:embed="rId7">
            <a:extLst>
              <a:ext uri="{28A0092B-C50C-407E-A947-70E740481C1C}">
                <a14:useLocalDpi xmlns:a14="http://schemas.microsoft.com/office/drawing/2010/main" val="0"/>
              </a:ext>
            </a:extLst>
          </a:blip>
          <a:srcRect l="28533" r="22608"/>
          <a:stretch/>
        </p:blipFill>
        <p:spPr>
          <a:xfrm>
            <a:off x="9423438" y="4000500"/>
            <a:ext cx="2603500" cy="2761094"/>
          </a:xfrm>
          <a:prstGeom prst="rect">
            <a:avLst/>
          </a:prstGeom>
        </p:spPr>
      </p:pic>
      <p:pic>
        <p:nvPicPr>
          <p:cNvPr id="13" name="Immagine 12" descr="Immagine che contiene screenshot&#10;&#10;Descrizione generata automaticamente">
            <a:extLst>
              <a:ext uri="{FF2B5EF4-FFF2-40B4-BE49-F238E27FC236}">
                <a16:creationId xmlns:a16="http://schemas.microsoft.com/office/drawing/2014/main" id="{93442A7D-12DB-4A68-B8A9-ADA104188706}"/>
              </a:ext>
            </a:extLst>
          </p:cNvPr>
          <p:cNvPicPr>
            <a:picLocks noChangeAspect="1"/>
          </p:cNvPicPr>
          <p:nvPr/>
        </p:nvPicPr>
        <p:blipFill rotWithShape="1">
          <a:blip r:embed="rId8">
            <a:extLst>
              <a:ext uri="{28A0092B-C50C-407E-A947-70E740481C1C}">
                <a14:useLocalDpi xmlns:a14="http://schemas.microsoft.com/office/drawing/2010/main" val="0"/>
              </a:ext>
            </a:extLst>
          </a:blip>
          <a:srcRect l="16502" r="37947"/>
          <a:stretch/>
        </p:blipFill>
        <p:spPr>
          <a:xfrm>
            <a:off x="6167583" y="4000307"/>
            <a:ext cx="2573126" cy="2761287"/>
          </a:xfrm>
          <a:prstGeom prst="rect">
            <a:avLst/>
          </a:prstGeom>
        </p:spPr>
      </p:pic>
    </p:spTree>
    <p:extLst>
      <p:ext uri="{BB962C8B-B14F-4D97-AF65-F5344CB8AC3E}">
        <p14:creationId xmlns:p14="http://schemas.microsoft.com/office/powerpoint/2010/main" val="19060398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Considerazioni</a:t>
            </a:r>
            <a:r>
              <a:rPr lang="en-US" sz="3600" dirty="0">
                <a:solidFill>
                  <a:srgbClr val="000000"/>
                </a:solidFill>
                <a:latin typeface="+mj-lt"/>
              </a:rPr>
              <a:t> </a:t>
            </a:r>
            <a:r>
              <a:rPr lang="en-US" sz="3600" dirty="0" err="1">
                <a:solidFill>
                  <a:srgbClr val="000000"/>
                </a:solidFill>
                <a:latin typeface="+mj-lt"/>
              </a:rPr>
              <a:t>finali</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EE4CB1D5-6108-45FE-8D7B-B1CFB4707C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FD636839-9764-4B5A-A5E4-10F2BA2AE66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
        <p:nvSpPr>
          <p:cNvPr id="13" name="CasellaDiTesto 12">
            <a:extLst>
              <a:ext uri="{FF2B5EF4-FFF2-40B4-BE49-F238E27FC236}">
                <a16:creationId xmlns:a16="http://schemas.microsoft.com/office/drawing/2014/main" id="{11413518-8F23-4352-A9FE-13A6C072E552}"/>
              </a:ext>
            </a:extLst>
          </p:cNvPr>
          <p:cNvSpPr txBox="1"/>
          <p:nvPr/>
        </p:nvSpPr>
        <p:spPr>
          <a:xfrm>
            <a:off x="620688" y="1957144"/>
            <a:ext cx="5006850" cy="4499610"/>
          </a:xfrm>
          <a:prstGeom prst="rect">
            <a:avLst/>
          </a:prstGeom>
        </p:spPr>
        <p:txBody>
          <a:bodyPr vert="horz" lIns="91440" tIns="45720" rIns="91440" bIns="45720" rtlCol="0" anchor="ctr">
            <a:normAutofit/>
          </a:bodyPr>
          <a:lstStyle/>
          <a:p>
            <a:pPr marL="285750" indent="-285750">
              <a:lnSpc>
                <a:spcPct val="150000"/>
              </a:lnSpc>
              <a:spcAft>
                <a:spcPts val="600"/>
              </a:spcAft>
              <a:buFont typeface="Arial" panose="020B0604020202020204" pitchFamily="34" charset="0"/>
              <a:buChar char="•"/>
            </a:pPr>
            <a:r>
              <a:rPr lang="it-IT" dirty="0">
                <a:solidFill>
                  <a:schemeClr val="bg1"/>
                </a:solidFill>
              </a:rPr>
              <a:t>Modello semplice ma sufficiente a discriminare il traffico in tre classi di viabilità</a:t>
            </a:r>
          </a:p>
          <a:p>
            <a:pPr marL="285750" indent="-285750">
              <a:lnSpc>
                <a:spcPct val="150000"/>
              </a:lnSpc>
              <a:spcAft>
                <a:spcPts val="600"/>
              </a:spcAft>
              <a:buFont typeface="Arial" panose="020B0604020202020204" pitchFamily="34" charset="0"/>
              <a:buChar char="•"/>
            </a:pPr>
            <a:r>
              <a:rPr lang="it-IT" dirty="0">
                <a:solidFill>
                  <a:schemeClr val="bg1"/>
                </a:solidFill>
              </a:rPr>
              <a:t>Sensori attivi h24</a:t>
            </a:r>
          </a:p>
          <a:p>
            <a:pPr marL="285750" indent="-285750">
              <a:lnSpc>
                <a:spcPct val="150000"/>
              </a:lnSpc>
              <a:spcAft>
                <a:spcPts val="600"/>
              </a:spcAft>
              <a:buFont typeface="Arial" panose="020B0604020202020204" pitchFamily="34" charset="0"/>
              <a:buChar char="•"/>
            </a:pPr>
            <a:r>
              <a:rPr lang="it-IT" dirty="0">
                <a:solidFill>
                  <a:schemeClr val="bg1"/>
                </a:solidFill>
              </a:rPr>
              <a:t>Sistema online da relativamente poco tempo. I test effettuati sono sopralluoghi di persona per stabilire se i dati fossero coerenti con la situazione reale</a:t>
            </a:r>
          </a:p>
          <a:p>
            <a:pPr marL="285750" indent="-285750">
              <a:lnSpc>
                <a:spcPct val="150000"/>
              </a:lnSpc>
              <a:spcAft>
                <a:spcPts val="600"/>
              </a:spcAft>
              <a:buFont typeface="Arial" panose="020B0604020202020204" pitchFamily="34" charset="0"/>
              <a:buChar char="•"/>
            </a:pPr>
            <a:r>
              <a:rPr lang="it-IT" dirty="0">
                <a:solidFill>
                  <a:schemeClr val="bg1"/>
                </a:solidFill>
              </a:rPr>
              <a:t>Valore proporzionale accettabile 1,35</a:t>
            </a:r>
          </a:p>
        </p:txBody>
      </p:sp>
      <p:sp>
        <p:nvSpPr>
          <p:cNvPr id="14" name="CasellaDiTesto 13">
            <a:extLst>
              <a:ext uri="{FF2B5EF4-FFF2-40B4-BE49-F238E27FC236}">
                <a16:creationId xmlns:a16="http://schemas.microsoft.com/office/drawing/2014/main" id="{67BEAE9A-8053-47D1-B379-009205C11131}"/>
              </a:ext>
            </a:extLst>
          </p:cNvPr>
          <p:cNvSpPr txBox="1"/>
          <p:nvPr/>
        </p:nvSpPr>
        <p:spPr>
          <a:xfrm>
            <a:off x="7237388" y="1957144"/>
            <a:ext cx="5006850" cy="4499610"/>
          </a:xfrm>
          <a:prstGeom prst="rect">
            <a:avLst/>
          </a:prstGeom>
        </p:spPr>
        <p:txBody>
          <a:bodyPr vert="horz" lIns="91440" tIns="45720" rIns="91440" bIns="45720" rtlCol="0" anchor="ctr">
            <a:normAutofit/>
          </a:bodyPr>
          <a:lstStyle/>
          <a:p>
            <a:pPr marL="285750" indent="-285750">
              <a:lnSpc>
                <a:spcPct val="150000"/>
              </a:lnSpc>
              <a:spcAft>
                <a:spcPts val="600"/>
              </a:spcAft>
              <a:buFont typeface="Arial" panose="020B0604020202020204" pitchFamily="34" charset="0"/>
              <a:buChar char="•"/>
            </a:pPr>
            <a:r>
              <a:rPr lang="it-IT" dirty="0"/>
              <a:t>Randomizzazione ha comunque delle falle</a:t>
            </a:r>
          </a:p>
          <a:p>
            <a:pPr marL="285750" indent="-285750">
              <a:lnSpc>
                <a:spcPct val="150000"/>
              </a:lnSpc>
              <a:spcAft>
                <a:spcPts val="600"/>
              </a:spcAft>
              <a:buFont typeface="Arial" panose="020B0604020202020204" pitchFamily="34" charset="0"/>
              <a:buChar char="•"/>
            </a:pPr>
            <a:r>
              <a:rPr lang="it-IT" dirty="0"/>
              <a:t>Sarebbe opportuno ridurre il contenuto delle probe </a:t>
            </a:r>
            <a:r>
              <a:rPr lang="it-IT" dirty="0" err="1"/>
              <a:t>request</a:t>
            </a:r>
            <a:r>
              <a:rPr lang="it-IT" dirty="0"/>
              <a:t> evitando qualsiasi informazione non necessaria per impedire il </a:t>
            </a:r>
            <a:r>
              <a:rPr lang="it-IT" dirty="0" err="1"/>
              <a:t>fingerprinting</a:t>
            </a:r>
            <a:endParaRPr lang="it-IT" dirty="0"/>
          </a:p>
          <a:p>
            <a:pPr marL="285750" indent="-285750">
              <a:lnSpc>
                <a:spcPct val="150000"/>
              </a:lnSpc>
              <a:spcAft>
                <a:spcPts val="600"/>
              </a:spcAft>
              <a:buFont typeface="Arial" panose="020B0604020202020204" pitchFamily="34" charset="0"/>
              <a:buChar char="•"/>
            </a:pPr>
            <a:r>
              <a:rPr lang="it-IT" dirty="0"/>
              <a:t>Sarebbe opportuno azzerare il </a:t>
            </a:r>
            <a:r>
              <a:rPr lang="it-IT" dirty="0" err="1"/>
              <a:t>sequence</a:t>
            </a:r>
            <a:r>
              <a:rPr lang="it-IT" dirty="0"/>
              <a:t> </a:t>
            </a:r>
            <a:r>
              <a:rPr lang="it-IT" dirty="0" err="1"/>
              <a:t>number</a:t>
            </a:r>
            <a:r>
              <a:rPr lang="it-IT" dirty="0"/>
              <a:t> ad ogni cambio indirizzo. Relativamente pochi dispositivi lo fanno e sono molto più complessi da aggregare</a:t>
            </a:r>
          </a:p>
        </p:txBody>
      </p:sp>
    </p:spTree>
    <p:extLst>
      <p:ext uri="{BB962C8B-B14F-4D97-AF65-F5344CB8AC3E}">
        <p14:creationId xmlns:p14="http://schemas.microsoft.com/office/powerpoint/2010/main" val="28440700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solidFill>
                  <a:srgbClr val="000000"/>
                </a:solidFill>
                <a:latin typeface="+mj-lt"/>
              </a:rPr>
              <a:t>Sviluppi</a:t>
            </a:r>
            <a:r>
              <a:rPr lang="en-US" sz="3600" dirty="0">
                <a:solidFill>
                  <a:srgbClr val="000000"/>
                </a:solidFill>
                <a:latin typeface="+mj-lt"/>
              </a:rPr>
              <a:t> </a:t>
            </a:r>
            <a:r>
              <a:rPr lang="en-US" sz="3600" dirty="0" err="1">
                <a:solidFill>
                  <a:srgbClr val="000000"/>
                </a:solidFill>
                <a:latin typeface="+mj-lt"/>
              </a:rPr>
              <a:t>futuri</a:t>
            </a:r>
            <a:endParaRPr lang="en-US" sz="3600" dirty="0">
              <a:solidFill>
                <a:srgbClr val="000000"/>
              </a:solidFill>
              <a:latin typeface="+mj-lt"/>
            </a:endParaRP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1" name="Immagine 10">
            <a:extLst>
              <a:ext uri="{FF2B5EF4-FFF2-40B4-BE49-F238E27FC236}">
                <a16:creationId xmlns:a16="http://schemas.microsoft.com/office/drawing/2014/main" id="{EE4CB1D5-6108-45FE-8D7B-B1CFB4707C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FD636839-9764-4B5A-A5E4-10F2BA2AE66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
        <p:nvSpPr>
          <p:cNvPr id="8" name="CasellaDiTesto 7">
            <a:extLst>
              <a:ext uri="{FF2B5EF4-FFF2-40B4-BE49-F238E27FC236}">
                <a16:creationId xmlns:a16="http://schemas.microsoft.com/office/drawing/2014/main" id="{E4B95013-6617-4364-BC56-0802CC95C9A6}"/>
              </a:ext>
            </a:extLst>
          </p:cNvPr>
          <p:cNvSpPr txBox="1"/>
          <p:nvPr/>
        </p:nvSpPr>
        <p:spPr>
          <a:xfrm>
            <a:off x="624114" y="2024539"/>
            <a:ext cx="4925786" cy="4499610"/>
          </a:xfrm>
          <a:prstGeom prst="rect">
            <a:avLst/>
          </a:prstGeom>
        </p:spPr>
        <p:txBody>
          <a:bodyPr vert="horz" lIns="91440" tIns="45720" rIns="91440" bIns="45720" rtlCol="0" anchor="ctr">
            <a:normAutofit fontScale="92500" lnSpcReduction="20000"/>
          </a:bodyPr>
          <a:lstStyle/>
          <a:p>
            <a:pPr marL="285750" indent="-285750">
              <a:lnSpc>
                <a:spcPct val="150000"/>
              </a:lnSpc>
              <a:spcAft>
                <a:spcPts val="600"/>
              </a:spcAft>
              <a:buFont typeface="Arial" panose="020B0604020202020204" pitchFamily="34" charset="0"/>
              <a:buChar char="•"/>
            </a:pPr>
            <a:r>
              <a:rPr lang="it-IT" dirty="0">
                <a:solidFill>
                  <a:schemeClr val="bg1"/>
                </a:solidFill>
              </a:rPr>
              <a:t>Modulo previsionale basato sullo storico delle rilevazioni attualmente in corso, arricchendo il dataset con feature come meteo, giorno della settimana, festività e periodo dell’anno</a:t>
            </a:r>
          </a:p>
          <a:p>
            <a:pPr marL="285750" indent="-285750">
              <a:lnSpc>
                <a:spcPct val="150000"/>
              </a:lnSpc>
              <a:spcAft>
                <a:spcPts val="600"/>
              </a:spcAft>
              <a:buFont typeface="Arial" panose="020B0604020202020204" pitchFamily="34" charset="0"/>
              <a:buChar char="•"/>
            </a:pPr>
            <a:r>
              <a:rPr lang="it-IT" dirty="0">
                <a:solidFill>
                  <a:schemeClr val="bg1"/>
                </a:solidFill>
              </a:rPr>
              <a:t>Applicazione web a disposizione degli utenti, non più esclusiva per i gestori del parco</a:t>
            </a:r>
          </a:p>
          <a:p>
            <a:pPr marL="285750" indent="-285750">
              <a:lnSpc>
                <a:spcPct val="150000"/>
              </a:lnSpc>
              <a:spcAft>
                <a:spcPts val="600"/>
              </a:spcAft>
              <a:buFont typeface="Arial" panose="020B0604020202020204" pitchFamily="34" charset="0"/>
              <a:buChar char="•"/>
            </a:pPr>
            <a:r>
              <a:rPr lang="it-IT" dirty="0">
                <a:solidFill>
                  <a:schemeClr val="bg1"/>
                </a:solidFill>
              </a:rPr>
              <a:t>Informazione dei MAC globali per ricostruire gli itinerari più seguiti, tempi di percorrenza, di attesa, </a:t>
            </a:r>
            <a:r>
              <a:rPr lang="it-IT" dirty="0" err="1">
                <a:solidFill>
                  <a:schemeClr val="bg1"/>
                </a:solidFill>
              </a:rPr>
              <a:t>ecc</a:t>
            </a:r>
            <a:r>
              <a:rPr lang="it-IT" dirty="0">
                <a:solidFill>
                  <a:schemeClr val="bg1"/>
                </a:solidFill>
              </a:rPr>
              <a:t>…</a:t>
            </a:r>
          </a:p>
          <a:p>
            <a:pPr marL="285750" indent="-285750">
              <a:lnSpc>
                <a:spcPct val="150000"/>
              </a:lnSpc>
              <a:spcAft>
                <a:spcPts val="600"/>
              </a:spcAft>
              <a:buFont typeface="Arial" panose="020B0604020202020204" pitchFamily="34" charset="0"/>
              <a:buChar char="•"/>
            </a:pPr>
            <a:r>
              <a:rPr lang="it-IT" dirty="0">
                <a:solidFill>
                  <a:schemeClr val="bg1"/>
                </a:solidFill>
              </a:rPr>
              <a:t>Più sensori per ogni paese per effettuare le misurazioni sopracitate anche all’interno dei borghi</a:t>
            </a:r>
          </a:p>
          <a:p>
            <a:pPr marL="285750" indent="-285750">
              <a:lnSpc>
                <a:spcPct val="150000"/>
              </a:lnSpc>
              <a:spcAft>
                <a:spcPts val="600"/>
              </a:spcAft>
              <a:buFont typeface="Arial" panose="020B0604020202020204" pitchFamily="34" charset="0"/>
              <a:buChar char="•"/>
            </a:pPr>
            <a:endParaRPr lang="it-IT" dirty="0">
              <a:solidFill>
                <a:schemeClr val="bg1"/>
              </a:solidFill>
            </a:endParaRPr>
          </a:p>
        </p:txBody>
      </p:sp>
      <p:pic>
        <p:nvPicPr>
          <p:cNvPr id="4" name="Immagine 3" descr="Immagine che contiene screenshot&#10;&#10;Descrizione generata automaticamente">
            <a:extLst>
              <a:ext uri="{FF2B5EF4-FFF2-40B4-BE49-F238E27FC236}">
                <a16:creationId xmlns:a16="http://schemas.microsoft.com/office/drawing/2014/main" id="{06A9D541-CC34-46D0-9A50-6C71C9255A67}"/>
              </a:ext>
            </a:extLst>
          </p:cNvPr>
          <p:cNvPicPr>
            <a:picLocks noChangeAspect="1"/>
          </p:cNvPicPr>
          <p:nvPr/>
        </p:nvPicPr>
        <p:blipFill rotWithShape="1">
          <a:blip r:embed="rId6">
            <a:extLst>
              <a:ext uri="{28A0092B-C50C-407E-A947-70E740481C1C}">
                <a14:useLocalDpi xmlns:a14="http://schemas.microsoft.com/office/drawing/2010/main" val="0"/>
              </a:ext>
            </a:extLst>
          </a:blip>
          <a:srcRect t="5374"/>
          <a:stretch/>
        </p:blipFill>
        <p:spPr>
          <a:xfrm>
            <a:off x="8426753" y="2065655"/>
            <a:ext cx="3141133" cy="4458494"/>
          </a:xfrm>
          <a:prstGeom prst="rect">
            <a:avLst/>
          </a:prstGeom>
        </p:spPr>
      </p:pic>
    </p:spTree>
    <p:extLst>
      <p:ext uri="{BB962C8B-B14F-4D97-AF65-F5344CB8AC3E}">
        <p14:creationId xmlns:p14="http://schemas.microsoft.com/office/powerpoint/2010/main" val="5337866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42" name="Freeform: Shape 41">
            <a:extLst>
              <a:ext uri="{FF2B5EF4-FFF2-40B4-BE49-F238E27FC236}">
                <a16:creationId xmlns:a16="http://schemas.microsoft.com/office/drawing/2014/main" id="{432691CC-4AB8-48AF-B822-EBF7F4E9E6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1407" y="1"/>
            <a:ext cx="4480560" cy="2513993"/>
          </a:xfrm>
          <a:custGeom>
            <a:avLst/>
            <a:gdLst>
              <a:gd name="connsiteX0" fmla="*/ 18382 w 4480560"/>
              <a:gd name="connsiteY0" fmla="*/ 0 h 2513993"/>
              <a:gd name="connsiteX1" fmla="*/ 4462178 w 4480560"/>
              <a:gd name="connsiteY1" fmla="*/ 0 h 2513993"/>
              <a:gd name="connsiteX2" fmla="*/ 4468994 w 4480560"/>
              <a:gd name="connsiteY2" fmla="*/ 44657 h 2513993"/>
              <a:gd name="connsiteX3" fmla="*/ 4480560 w 4480560"/>
              <a:gd name="connsiteY3" fmla="*/ 273713 h 2513993"/>
              <a:gd name="connsiteX4" fmla="*/ 2240280 w 4480560"/>
              <a:gd name="connsiteY4" fmla="*/ 2513993 h 2513993"/>
              <a:gd name="connsiteX5" fmla="*/ 0 w 4480560"/>
              <a:gd name="connsiteY5" fmla="*/ 273713 h 2513993"/>
              <a:gd name="connsiteX6" fmla="*/ 11567 w 4480560"/>
              <a:gd name="connsiteY6" fmla="*/ 44657 h 2513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0560" h="2513993">
                <a:moveTo>
                  <a:pt x="18382" y="0"/>
                </a:moveTo>
                <a:lnTo>
                  <a:pt x="4462178" y="0"/>
                </a:lnTo>
                <a:lnTo>
                  <a:pt x="4468994" y="44657"/>
                </a:lnTo>
                <a:cubicBezTo>
                  <a:pt x="4476642" y="119969"/>
                  <a:pt x="4480560" y="196384"/>
                  <a:pt x="4480560" y="273713"/>
                </a:cubicBezTo>
                <a:cubicBezTo>
                  <a:pt x="4480560" y="1510985"/>
                  <a:pt x="3477552" y="2513993"/>
                  <a:pt x="2240280" y="2513993"/>
                </a:cubicBezTo>
                <a:cubicBezTo>
                  <a:pt x="1003008" y="2513993"/>
                  <a:pt x="0" y="1510985"/>
                  <a:pt x="0" y="273713"/>
                </a:cubicBezTo>
                <a:cubicBezTo>
                  <a:pt x="0" y="196384"/>
                  <a:pt x="3918" y="119969"/>
                  <a:pt x="11567" y="4465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Freeform: Shape 43">
            <a:extLst>
              <a:ext uri="{FF2B5EF4-FFF2-40B4-BE49-F238E27FC236}">
                <a16:creationId xmlns:a16="http://schemas.microsoft.com/office/drawing/2014/main" id="{47311653-CA1C-4366-AF7B-2E9767F18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55999" y="2"/>
            <a:ext cx="4151376" cy="2349401"/>
          </a:xfrm>
          <a:custGeom>
            <a:avLst/>
            <a:gdLst>
              <a:gd name="connsiteX0" fmla="*/ 20101 w 4151376"/>
              <a:gd name="connsiteY0" fmla="*/ 0 h 2349401"/>
              <a:gd name="connsiteX1" fmla="*/ 4131276 w 4151376"/>
              <a:gd name="connsiteY1" fmla="*/ 0 h 2349401"/>
              <a:gd name="connsiteX2" fmla="*/ 4140659 w 4151376"/>
              <a:gd name="connsiteY2" fmla="*/ 61486 h 2349401"/>
              <a:gd name="connsiteX3" fmla="*/ 4151376 w 4151376"/>
              <a:gd name="connsiteY3" fmla="*/ 273713 h 2349401"/>
              <a:gd name="connsiteX4" fmla="*/ 2075688 w 4151376"/>
              <a:gd name="connsiteY4" fmla="*/ 2349401 h 2349401"/>
              <a:gd name="connsiteX5" fmla="*/ 0 w 4151376"/>
              <a:gd name="connsiteY5" fmla="*/ 273713 h 2349401"/>
              <a:gd name="connsiteX6" fmla="*/ 10717 w 4151376"/>
              <a:gd name="connsiteY6" fmla="*/ 61486 h 2349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1376" h="2349401">
                <a:moveTo>
                  <a:pt x="20101" y="0"/>
                </a:moveTo>
                <a:lnTo>
                  <a:pt x="4131276" y="0"/>
                </a:lnTo>
                <a:lnTo>
                  <a:pt x="4140659" y="61486"/>
                </a:lnTo>
                <a:cubicBezTo>
                  <a:pt x="4147746" y="131265"/>
                  <a:pt x="4151376" y="202065"/>
                  <a:pt x="4151376" y="273713"/>
                </a:cubicBezTo>
                <a:cubicBezTo>
                  <a:pt x="4151376" y="1420084"/>
                  <a:pt x="3222059" y="2349401"/>
                  <a:pt x="2075688" y="2349401"/>
                </a:cubicBezTo>
                <a:cubicBezTo>
                  <a:pt x="929317" y="2349401"/>
                  <a:pt x="0" y="1420084"/>
                  <a:pt x="0" y="273713"/>
                </a:cubicBezTo>
                <a:cubicBezTo>
                  <a:pt x="0" y="202065"/>
                  <a:pt x="3630" y="131265"/>
                  <a:pt x="10717" y="6148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Immagine 5">
            <a:extLst>
              <a:ext uri="{FF2B5EF4-FFF2-40B4-BE49-F238E27FC236}">
                <a16:creationId xmlns:a16="http://schemas.microsoft.com/office/drawing/2014/main" id="{47192E64-628C-4D3B-994C-AA55A6CD999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96347" y="619078"/>
            <a:ext cx="2270680" cy="720941"/>
          </a:xfrm>
          <a:prstGeom prst="rect">
            <a:avLst/>
          </a:prstGeom>
        </p:spPr>
      </p:pic>
      <p:sp>
        <p:nvSpPr>
          <p:cNvPr id="46" name="Freeform: Shape 45">
            <a:extLst>
              <a:ext uri="{FF2B5EF4-FFF2-40B4-BE49-F238E27FC236}">
                <a16:creationId xmlns:a16="http://schemas.microsoft.com/office/drawing/2014/main" id="{D6A8E1B4-B839-4C58-B08A-F0B094580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25130" y="2909477"/>
            <a:ext cx="4966870" cy="3948522"/>
          </a:xfrm>
          <a:custGeom>
            <a:avLst/>
            <a:gdLst>
              <a:gd name="connsiteX0" fmla="*/ 2748962 w 4966870"/>
              <a:gd name="connsiteY0" fmla="*/ 0 h 3948522"/>
              <a:gd name="connsiteX1" fmla="*/ 4870195 w 4966870"/>
              <a:gd name="connsiteY1" fmla="*/ 1000367 h 3948522"/>
              <a:gd name="connsiteX2" fmla="*/ 4966870 w 4966870"/>
              <a:gd name="connsiteY2" fmla="*/ 1129649 h 3948522"/>
              <a:gd name="connsiteX3" fmla="*/ 4966870 w 4966870"/>
              <a:gd name="connsiteY3" fmla="*/ 3948522 h 3948522"/>
              <a:gd name="connsiteX4" fmla="*/ 278430 w 4966870"/>
              <a:gd name="connsiteY4" fmla="*/ 3948522 h 3948522"/>
              <a:gd name="connsiteX5" fmla="*/ 216027 w 4966870"/>
              <a:gd name="connsiteY5" fmla="*/ 3818982 h 3948522"/>
              <a:gd name="connsiteX6" fmla="*/ 0 w 4966870"/>
              <a:gd name="connsiteY6" fmla="*/ 2748962 h 3948522"/>
              <a:gd name="connsiteX7" fmla="*/ 2748962 w 4966870"/>
              <a:gd name="connsiteY7" fmla="*/ 0 h 3948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66870" h="3948522">
                <a:moveTo>
                  <a:pt x="2748962" y="0"/>
                </a:moveTo>
                <a:cubicBezTo>
                  <a:pt x="3602955" y="0"/>
                  <a:pt x="4365995" y="389418"/>
                  <a:pt x="4870195" y="1000367"/>
                </a:cubicBezTo>
                <a:lnTo>
                  <a:pt x="4966870" y="1129649"/>
                </a:lnTo>
                <a:lnTo>
                  <a:pt x="4966870" y="3948522"/>
                </a:lnTo>
                <a:lnTo>
                  <a:pt x="278430" y="3948522"/>
                </a:lnTo>
                <a:lnTo>
                  <a:pt x="216027" y="3818982"/>
                </a:lnTo>
                <a:cubicBezTo>
                  <a:pt x="76922" y="3490101"/>
                  <a:pt x="0" y="3128515"/>
                  <a:pt x="0" y="2748962"/>
                </a:cubicBezTo>
                <a:cubicBezTo>
                  <a:pt x="0" y="1230752"/>
                  <a:pt x="1230752" y="0"/>
                  <a:pt x="2748962"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Freeform: Shape 47">
            <a:extLst>
              <a:ext uri="{FF2B5EF4-FFF2-40B4-BE49-F238E27FC236}">
                <a16:creationId xmlns:a16="http://schemas.microsoft.com/office/drawing/2014/main" id="{2CABF795-F18F-494E-BBDE-C1415B7865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0912" y="3075259"/>
            <a:ext cx="4801088" cy="3782741"/>
          </a:xfrm>
          <a:custGeom>
            <a:avLst/>
            <a:gdLst>
              <a:gd name="connsiteX0" fmla="*/ 2583180 w 4801088"/>
              <a:gd name="connsiteY0" fmla="*/ 0 h 3782741"/>
              <a:gd name="connsiteX1" fmla="*/ 4725194 w 4801088"/>
              <a:gd name="connsiteY1" fmla="*/ 1138900 h 3782741"/>
              <a:gd name="connsiteX2" fmla="*/ 4801088 w 4801088"/>
              <a:gd name="connsiteY2" fmla="*/ 1263826 h 3782741"/>
              <a:gd name="connsiteX3" fmla="*/ 4801088 w 4801088"/>
              <a:gd name="connsiteY3" fmla="*/ 3782741 h 3782741"/>
              <a:gd name="connsiteX4" fmla="*/ 296488 w 4801088"/>
              <a:gd name="connsiteY4" fmla="*/ 3782741 h 3782741"/>
              <a:gd name="connsiteX5" fmla="*/ 202999 w 4801088"/>
              <a:gd name="connsiteY5" fmla="*/ 3588671 h 3782741"/>
              <a:gd name="connsiteX6" fmla="*/ 0 w 4801088"/>
              <a:gd name="connsiteY6" fmla="*/ 2583180 h 3782741"/>
              <a:gd name="connsiteX7" fmla="*/ 2583180 w 4801088"/>
              <a:gd name="connsiteY7" fmla="*/ 0 h 3782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01088" h="3782741">
                <a:moveTo>
                  <a:pt x="2583180" y="0"/>
                </a:moveTo>
                <a:cubicBezTo>
                  <a:pt x="3474837" y="0"/>
                  <a:pt x="4260977" y="451769"/>
                  <a:pt x="4725194" y="1138900"/>
                </a:cubicBezTo>
                <a:lnTo>
                  <a:pt x="4801088" y="1263826"/>
                </a:lnTo>
                <a:lnTo>
                  <a:pt x="4801088" y="3782741"/>
                </a:lnTo>
                <a:lnTo>
                  <a:pt x="296488" y="3782741"/>
                </a:lnTo>
                <a:lnTo>
                  <a:pt x="202999" y="3588671"/>
                </a:lnTo>
                <a:cubicBezTo>
                  <a:pt x="72283" y="3279623"/>
                  <a:pt x="0" y="2939843"/>
                  <a:pt x="0" y="2583180"/>
                </a:cubicBezTo>
                <a:cubicBezTo>
                  <a:pt x="0" y="1156529"/>
                  <a:pt x="1156529" y="0"/>
                  <a:pt x="258318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Immagine 2">
            <a:extLst>
              <a:ext uri="{FF2B5EF4-FFF2-40B4-BE49-F238E27FC236}">
                <a16:creationId xmlns:a16="http://schemas.microsoft.com/office/drawing/2014/main" id="{8083C6A4-6665-46BD-851A-1A8295B3E8A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20173" y="4288975"/>
            <a:ext cx="3478490" cy="2087094"/>
          </a:xfrm>
          <a:prstGeom prst="rect">
            <a:avLst/>
          </a:prstGeom>
        </p:spPr>
      </p:pic>
      <p:sp>
        <p:nvSpPr>
          <p:cNvPr id="24" name="Titolo 1">
            <a:extLst>
              <a:ext uri="{FF2B5EF4-FFF2-40B4-BE49-F238E27FC236}">
                <a16:creationId xmlns:a16="http://schemas.microsoft.com/office/drawing/2014/main" id="{FA9DEF2A-23F5-4CBB-AB90-759853411BB0}"/>
              </a:ext>
            </a:extLst>
          </p:cNvPr>
          <p:cNvSpPr txBox="1">
            <a:spLocks/>
          </p:cNvSpPr>
          <p:nvPr/>
        </p:nvSpPr>
        <p:spPr>
          <a:xfrm>
            <a:off x="709118" y="619078"/>
            <a:ext cx="5077396" cy="2047303"/>
          </a:xfrm>
          <a:prstGeom prst="rect">
            <a:avLst/>
          </a:prstGeom>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sz="3600" dirty="0"/>
              <a:t>Monitoraggio di flussi e densità pedonale presso aree congestionabili mediante sensori innovativi</a:t>
            </a:r>
          </a:p>
        </p:txBody>
      </p:sp>
      <p:sp>
        <p:nvSpPr>
          <p:cNvPr id="26" name="Sottotitolo 2">
            <a:extLst>
              <a:ext uri="{FF2B5EF4-FFF2-40B4-BE49-F238E27FC236}">
                <a16:creationId xmlns:a16="http://schemas.microsoft.com/office/drawing/2014/main" id="{57ABC48A-BED9-469B-9CA2-F23412AE4424}"/>
              </a:ext>
            </a:extLst>
          </p:cNvPr>
          <p:cNvSpPr txBox="1">
            <a:spLocks/>
          </p:cNvSpPr>
          <p:nvPr/>
        </p:nvSpPr>
        <p:spPr>
          <a:xfrm>
            <a:off x="709118" y="3392243"/>
            <a:ext cx="4458424" cy="48001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it-IT" dirty="0">
                <a:solidFill>
                  <a:srgbClr val="ED1B20"/>
                </a:solidFill>
              </a:rPr>
              <a:t>Gianluca Ceccoli</a:t>
            </a:r>
          </a:p>
        </p:txBody>
      </p:sp>
      <p:sp>
        <p:nvSpPr>
          <p:cNvPr id="28" name="CasellaDiTesto 27">
            <a:extLst>
              <a:ext uri="{FF2B5EF4-FFF2-40B4-BE49-F238E27FC236}">
                <a16:creationId xmlns:a16="http://schemas.microsoft.com/office/drawing/2014/main" id="{88637B3E-8284-4A59-AB5C-0099EC41AA84}"/>
              </a:ext>
            </a:extLst>
          </p:cNvPr>
          <p:cNvSpPr txBox="1"/>
          <p:nvPr/>
        </p:nvSpPr>
        <p:spPr>
          <a:xfrm>
            <a:off x="709118" y="4121039"/>
            <a:ext cx="3608303" cy="1323439"/>
          </a:xfrm>
          <a:prstGeom prst="rect">
            <a:avLst/>
          </a:prstGeom>
          <a:noFill/>
        </p:spPr>
        <p:txBody>
          <a:bodyPr wrap="square" rtlCol="0">
            <a:spAutoFit/>
          </a:bodyPr>
          <a:lstStyle/>
          <a:p>
            <a:r>
              <a:rPr lang="it-IT" sz="2000" b="1" dirty="0"/>
              <a:t>Relatore:</a:t>
            </a:r>
            <a:endParaRPr lang="it-IT" sz="2000" dirty="0"/>
          </a:p>
          <a:p>
            <a:r>
              <a:rPr lang="it-IT" sz="2000" dirty="0"/>
              <a:t>Chiar.</a:t>
            </a:r>
            <a:r>
              <a:rPr lang="it-IT" sz="2000" baseline="30000" dirty="0"/>
              <a:t>mo</a:t>
            </a:r>
            <a:r>
              <a:rPr lang="it-IT" sz="2000" dirty="0"/>
              <a:t> Prof. Ing. Roberto Sacile</a:t>
            </a:r>
          </a:p>
          <a:p>
            <a:r>
              <a:rPr lang="it-IT" sz="2000" b="1" dirty="0"/>
              <a:t>Correlatore:</a:t>
            </a:r>
            <a:endParaRPr lang="it-IT" sz="2000" dirty="0"/>
          </a:p>
          <a:p>
            <a:r>
              <a:rPr lang="it-IT" sz="2000" dirty="0"/>
              <a:t>Dott. Ing. Luca Zero</a:t>
            </a:r>
          </a:p>
        </p:txBody>
      </p:sp>
      <p:sp>
        <p:nvSpPr>
          <p:cNvPr id="34" name="CasellaDiTesto 33">
            <a:extLst>
              <a:ext uri="{FF2B5EF4-FFF2-40B4-BE49-F238E27FC236}">
                <a16:creationId xmlns:a16="http://schemas.microsoft.com/office/drawing/2014/main" id="{89A8781B-F6FE-4BCA-B328-59772933451E}"/>
              </a:ext>
            </a:extLst>
          </p:cNvPr>
          <p:cNvSpPr txBox="1"/>
          <p:nvPr/>
        </p:nvSpPr>
        <p:spPr>
          <a:xfrm>
            <a:off x="709118" y="5693262"/>
            <a:ext cx="3296825" cy="400110"/>
          </a:xfrm>
          <a:prstGeom prst="rect">
            <a:avLst/>
          </a:prstGeom>
          <a:noFill/>
        </p:spPr>
        <p:txBody>
          <a:bodyPr wrap="square" rtlCol="0">
            <a:spAutoFit/>
          </a:bodyPr>
          <a:lstStyle/>
          <a:p>
            <a:r>
              <a:rPr lang="it-IT" sz="2000" dirty="0"/>
              <a:t>Anno accademico 2018/2019</a:t>
            </a:r>
          </a:p>
        </p:txBody>
      </p:sp>
      <p:cxnSp>
        <p:nvCxnSpPr>
          <p:cNvPr id="36" name="Connettore diritto 35">
            <a:extLst>
              <a:ext uri="{FF2B5EF4-FFF2-40B4-BE49-F238E27FC236}">
                <a16:creationId xmlns:a16="http://schemas.microsoft.com/office/drawing/2014/main" id="{8A767F80-6F38-4EAE-9104-78C4F421962E}"/>
              </a:ext>
            </a:extLst>
          </p:cNvPr>
          <p:cNvCxnSpPr>
            <a:cxnSpLocks/>
          </p:cNvCxnSpPr>
          <p:nvPr/>
        </p:nvCxnSpPr>
        <p:spPr>
          <a:xfrm>
            <a:off x="839305" y="2909477"/>
            <a:ext cx="5704114"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84012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latin typeface="+mj-lt"/>
                <a:ea typeface="+mj-ea"/>
                <a:cs typeface="+mj-cs"/>
              </a:rPr>
              <a:t>Obiettivi</a:t>
            </a:r>
            <a:r>
              <a:rPr lang="en-US" sz="3600" dirty="0">
                <a:latin typeface="+mj-lt"/>
                <a:ea typeface="+mj-ea"/>
                <a:cs typeface="+mj-cs"/>
              </a:rPr>
              <a:t> e </a:t>
            </a:r>
            <a:r>
              <a:rPr lang="en-US" sz="3600" dirty="0" err="1">
                <a:latin typeface="+mj-lt"/>
                <a:ea typeface="+mj-ea"/>
                <a:cs typeface="+mj-cs"/>
              </a:rPr>
              <a:t>motivazioni</a:t>
            </a:r>
            <a:endParaRPr lang="en-US" sz="3600" dirty="0">
              <a:latin typeface="+mj-lt"/>
              <a:ea typeface="+mj-ea"/>
              <a:cs typeface="+mj-cs"/>
            </a:endParaRPr>
          </a:p>
        </p:txBody>
      </p:sp>
      <p:pic>
        <p:nvPicPr>
          <p:cNvPr id="3" name="Immagine 2">
            <a:extLst>
              <a:ext uri="{FF2B5EF4-FFF2-40B4-BE49-F238E27FC236}">
                <a16:creationId xmlns:a16="http://schemas.microsoft.com/office/drawing/2014/main" id="{DCD9B64C-F181-49C0-9868-15C16D31D3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4" name="Immagine 3">
            <a:extLst>
              <a:ext uri="{FF2B5EF4-FFF2-40B4-BE49-F238E27FC236}">
                <a16:creationId xmlns:a16="http://schemas.microsoft.com/office/drawing/2014/main" id="{7B369094-EEF0-4D2F-96AB-DD075E2A1E8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78797"/>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sp>
        <p:nvSpPr>
          <p:cNvPr id="30" name="CasellaDiTesto 29">
            <a:extLst>
              <a:ext uri="{FF2B5EF4-FFF2-40B4-BE49-F238E27FC236}">
                <a16:creationId xmlns:a16="http://schemas.microsoft.com/office/drawing/2014/main" id="{D3A44C32-208D-4420-AE99-23E6C6740695}"/>
              </a:ext>
            </a:extLst>
          </p:cNvPr>
          <p:cNvSpPr txBox="1"/>
          <p:nvPr/>
        </p:nvSpPr>
        <p:spPr>
          <a:xfrm>
            <a:off x="624114" y="2192294"/>
            <a:ext cx="4778829" cy="4164098"/>
          </a:xfrm>
          <a:prstGeom prst="rect">
            <a:avLst/>
          </a:prstGeom>
        </p:spPr>
        <p:txBody>
          <a:bodyPr vert="horz" lIns="91440" tIns="45720" rIns="91440" bIns="45720" rtlCol="0" anchor="ctr">
            <a:normAutofit fontScale="92500" lnSpcReduction="10000"/>
          </a:bodyPr>
          <a:lstStyle/>
          <a:p>
            <a:pPr marL="285750" indent="-228600">
              <a:lnSpc>
                <a:spcPct val="150000"/>
              </a:lnSpc>
              <a:spcAft>
                <a:spcPts val="600"/>
              </a:spcAft>
              <a:buFont typeface="Arial" panose="020B0604020202020204" pitchFamily="34" charset="0"/>
              <a:buChar char="•"/>
            </a:pPr>
            <a:r>
              <a:rPr lang="en-US" sz="2000" dirty="0" err="1">
                <a:solidFill>
                  <a:schemeClr val="bg1"/>
                </a:solidFill>
              </a:rPr>
              <a:t>Segnalazione</a:t>
            </a:r>
            <a:r>
              <a:rPr lang="en-US" sz="2000" dirty="0">
                <a:solidFill>
                  <a:schemeClr val="bg1"/>
                </a:solidFill>
              </a:rPr>
              <a:t> e </a:t>
            </a:r>
            <a:r>
              <a:rPr lang="en-US" sz="2000" dirty="0" err="1">
                <a:solidFill>
                  <a:schemeClr val="bg1"/>
                </a:solidFill>
              </a:rPr>
              <a:t>predizione</a:t>
            </a:r>
            <a:r>
              <a:rPr lang="en-US" sz="2000" dirty="0">
                <a:solidFill>
                  <a:schemeClr val="bg1"/>
                </a:solidFill>
              </a:rPr>
              <a:t> di </a:t>
            </a:r>
            <a:r>
              <a:rPr lang="en-US" sz="2000" dirty="0" err="1">
                <a:solidFill>
                  <a:schemeClr val="bg1"/>
                </a:solidFill>
              </a:rPr>
              <a:t>congestione</a:t>
            </a:r>
            <a:r>
              <a:rPr lang="en-US" sz="2000" dirty="0">
                <a:solidFill>
                  <a:schemeClr val="bg1"/>
                </a:solidFill>
              </a:rPr>
              <a:t> </a:t>
            </a:r>
            <a:r>
              <a:rPr lang="en-US" sz="2000" dirty="0" err="1">
                <a:solidFill>
                  <a:schemeClr val="bg1"/>
                </a:solidFill>
              </a:rPr>
              <a:t>pedonale</a:t>
            </a:r>
            <a:r>
              <a:rPr lang="en-US" sz="2000" dirty="0">
                <a:solidFill>
                  <a:schemeClr val="bg1"/>
                </a:solidFill>
              </a:rPr>
              <a:t> in </a:t>
            </a:r>
            <a:r>
              <a:rPr lang="en-US" sz="2000" dirty="0" err="1">
                <a:solidFill>
                  <a:schemeClr val="bg1"/>
                </a:solidFill>
              </a:rPr>
              <a:t>luoghi</a:t>
            </a:r>
            <a:r>
              <a:rPr lang="en-US" sz="2000" dirty="0">
                <a:solidFill>
                  <a:schemeClr val="bg1"/>
                </a:solidFill>
              </a:rPr>
              <a:t> </a:t>
            </a:r>
            <a:r>
              <a:rPr lang="en-US" sz="2000" dirty="0" err="1">
                <a:solidFill>
                  <a:schemeClr val="bg1"/>
                </a:solidFill>
              </a:rPr>
              <a:t>ristretti</a:t>
            </a:r>
            <a:endParaRPr lang="en-US" sz="2000" dirty="0">
              <a:solidFill>
                <a:schemeClr val="bg1"/>
              </a:solidFill>
            </a:endParaRPr>
          </a:p>
          <a:p>
            <a:pPr marL="742950" lvl="1" indent="-228600">
              <a:lnSpc>
                <a:spcPct val="150000"/>
              </a:lnSpc>
              <a:spcAft>
                <a:spcPts val="600"/>
              </a:spcAft>
              <a:buFont typeface="Arial" panose="020B0604020202020204" pitchFamily="34" charset="0"/>
              <a:buChar char="•"/>
            </a:pPr>
            <a:r>
              <a:rPr lang="en-US" sz="2000" dirty="0" err="1">
                <a:solidFill>
                  <a:schemeClr val="bg1"/>
                </a:solidFill>
              </a:rPr>
              <a:t>Prevenzione</a:t>
            </a:r>
            <a:r>
              <a:rPr lang="en-US" sz="2000" dirty="0">
                <a:solidFill>
                  <a:schemeClr val="bg1"/>
                </a:solidFill>
              </a:rPr>
              <a:t> di </a:t>
            </a:r>
            <a:r>
              <a:rPr lang="en-US" sz="2000" dirty="0" err="1">
                <a:solidFill>
                  <a:schemeClr val="bg1"/>
                </a:solidFill>
              </a:rPr>
              <a:t>situazioni</a:t>
            </a:r>
            <a:r>
              <a:rPr lang="en-US" sz="2000" dirty="0">
                <a:solidFill>
                  <a:schemeClr val="bg1"/>
                </a:solidFill>
              </a:rPr>
              <a:t> </a:t>
            </a:r>
            <a:r>
              <a:rPr lang="en-US" sz="2000" dirty="0" err="1">
                <a:solidFill>
                  <a:schemeClr val="bg1"/>
                </a:solidFill>
              </a:rPr>
              <a:t>pericolose</a:t>
            </a:r>
            <a:r>
              <a:rPr lang="en-US" sz="2000" dirty="0">
                <a:solidFill>
                  <a:schemeClr val="bg1"/>
                </a:solidFill>
              </a:rPr>
              <a:t> </a:t>
            </a:r>
            <a:r>
              <a:rPr lang="en-US" sz="2000" dirty="0" err="1">
                <a:solidFill>
                  <a:schemeClr val="bg1"/>
                </a:solidFill>
              </a:rPr>
              <a:t>causate</a:t>
            </a:r>
            <a:r>
              <a:rPr lang="en-US" sz="2000" dirty="0">
                <a:solidFill>
                  <a:schemeClr val="bg1"/>
                </a:solidFill>
              </a:rPr>
              <a:t> da </a:t>
            </a:r>
            <a:r>
              <a:rPr lang="en-US" sz="2000" dirty="0" err="1">
                <a:solidFill>
                  <a:schemeClr val="bg1"/>
                </a:solidFill>
              </a:rPr>
              <a:t>sovraffolamenti</a:t>
            </a:r>
            <a:endParaRPr lang="en-US" sz="2000" dirty="0">
              <a:solidFill>
                <a:schemeClr val="bg1"/>
              </a:solidFill>
            </a:endParaRPr>
          </a:p>
          <a:p>
            <a:pPr marL="742950" lvl="1" indent="-228600">
              <a:lnSpc>
                <a:spcPct val="150000"/>
              </a:lnSpc>
              <a:spcAft>
                <a:spcPts val="600"/>
              </a:spcAft>
              <a:buFont typeface="Arial" panose="020B0604020202020204" pitchFamily="34" charset="0"/>
              <a:buChar char="•"/>
            </a:pPr>
            <a:r>
              <a:rPr lang="en-US" sz="2000" dirty="0" err="1">
                <a:solidFill>
                  <a:schemeClr val="bg1"/>
                </a:solidFill>
              </a:rPr>
              <a:t>Classificazione</a:t>
            </a:r>
            <a:r>
              <a:rPr lang="en-US" sz="2000" dirty="0">
                <a:solidFill>
                  <a:schemeClr val="bg1"/>
                </a:solidFill>
              </a:rPr>
              <a:t> </a:t>
            </a:r>
            <a:r>
              <a:rPr lang="en-US" sz="2000" dirty="0" err="1">
                <a:solidFill>
                  <a:schemeClr val="bg1"/>
                </a:solidFill>
              </a:rPr>
              <a:t>traffico</a:t>
            </a:r>
            <a:r>
              <a:rPr lang="en-US" sz="2000" dirty="0">
                <a:solidFill>
                  <a:schemeClr val="bg1"/>
                </a:solidFill>
              </a:rPr>
              <a:t> </a:t>
            </a:r>
            <a:r>
              <a:rPr lang="en-US" sz="2000" dirty="0" err="1">
                <a:solidFill>
                  <a:schemeClr val="bg1"/>
                </a:solidFill>
              </a:rPr>
              <a:t>pedonale</a:t>
            </a:r>
            <a:r>
              <a:rPr lang="en-US" sz="2000" dirty="0">
                <a:solidFill>
                  <a:schemeClr val="bg1"/>
                </a:solidFill>
              </a:rPr>
              <a:t> in </a:t>
            </a:r>
            <a:r>
              <a:rPr lang="en-US" sz="2000" dirty="0" err="1">
                <a:solidFill>
                  <a:schemeClr val="bg1"/>
                </a:solidFill>
              </a:rPr>
              <a:t>livelli</a:t>
            </a:r>
            <a:r>
              <a:rPr lang="en-US" sz="2000" dirty="0">
                <a:solidFill>
                  <a:schemeClr val="bg1"/>
                </a:solidFill>
              </a:rPr>
              <a:t> di </a:t>
            </a:r>
            <a:r>
              <a:rPr lang="en-US" sz="2000" dirty="0" err="1">
                <a:solidFill>
                  <a:schemeClr val="bg1"/>
                </a:solidFill>
              </a:rPr>
              <a:t>viabilità</a:t>
            </a:r>
            <a:endParaRPr lang="en-US" sz="2000" dirty="0">
              <a:solidFill>
                <a:schemeClr val="bg1"/>
              </a:solidFill>
            </a:endParaRPr>
          </a:p>
          <a:p>
            <a:pPr marL="742950" lvl="1" indent="-228600">
              <a:lnSpc>
                <a:spcPct val="150000"/>
              </a:lnSpc>
              <a:spcAft>
                <a:spcPts val="600"/>
              </a:spcAft>
              <a:buFont typeface="Arial" panose="020B0604020202020204" pitchFamily="34" charset="0"/>
              <a:buChar char="•"/>
            </a:pPr>
            <a:r>
              <a:rPr lang="en-US" sz="2000" dirty="0" err="1">
                <a:solidFill>
                  <a:schemeClr val="bg1"/>
                </a:solidFill>
              </a:rPr>
              <a:t>Realizzazione</a:t>
            </a:r>
            <a:r>
              <a:rPr lang="en-US" sz="2000" dirty="0">
                <a:solidFill>
                  <a:schemeClr val="bg1"/>
                </a:solidFill>
              </a:rPr>
              <a:t> e </a:t>
            </a:r>
            <a:r>
              <a:rPr lang="en-US" sz="2000" dirty="0" err="1">
                <a:solidFill>
                  <a:schemeClr val="bg1"/>
                </a:solidFill>
              </a:rPr>
              <a:t>installazione</a:t>
            </a:r>
            <a:r>
              <a:rPr lang="en-US" sz="2000" dirty="0">
                <a:solidFill>
                  <a:schemeClr val="bg1"/>
                </a:solidFill>
              </a:rPr>
              <a:t> di un </a:t>
            </a:r>
            <a:r>
              <a:rPr lang="en-US" sz="2000" dirty="0" err="1">
                <a:solidFill>
                  <a:schemeClr val="bg1"/>
                </a:solidFill>
              </a:rPr>
              <a:t>sistema</a:t>
            </a:r>
            <a:r>
              <a:rPr lang="en-US" sz="2000" dirty="0">
                <a:solidFill>
                  <a:schemeClr val="bg1"/>
                </a:solidFill>
              </a:rPr>
              <a:t> di </a:t>
            </a:r>
            <a:r>
              <a:rPr lang="en-US" sz="2000" dirty="0" err="1">
                <a:solidFill>
                  <a:schemeClr val="bg1"/>
                </a:solidFill>
              </a:rPr>
              <a:t>monitoraggio</a:t>
            </a:r>
            <a:r>
              <a:rPr lang="en-US" sz="2000" dirty="0">
                <a:solidFill>
                  <a:schemeClr val="bg1"/>
                </a:solidFill>
              </a:rPr>
              <a:t> </a:t>
            </a:r>
            <a:r>
              <a:rPr lang="en-US" sz="2000" dirty="0" err="1">
                <a:solidFill>
                  <a:schemeClr val="bg1"/>
                </a:solidFill>
              </a:rPr>
              <a:t>pedonale</a:t>
            </a:r>
            <a:r>
              <a:rPr lang="en-US" sz="2000" dirty="0">
                <a:solidFill>
                  <a:schemeClr val="bg1"/>
                </a:solidFill>
              </a:rPr>
              <a:t> </a:t>
            </a:r>
            <a:r>
              <a:rPr lang="en-US" sz="2000" dirty="0" err="1">
                <a:solidFill>
                  <a:schemeClr val="bg1"/>
                </a:solidFill>
              </a:rPr>
              <a:t>tramite</a:t>
            </a:r>
            <a:r>
              <a:rPr lang="en-US" sz="2000" dirty="0">
                <a:solidFill>
                  <a:schemeClr val="bg1"/>
                </a:solidFill>
              </a:rPr>
              <a:t> Wi-Fi</a:t>
            </a:r>
          </a:p>
        </p:txBody>
      </p:sp>
      <p:pic>
        <p:nvPicPr>
          <p:cNvPr id="43" name="Immagine 42" descr="Immagine che contiene cielo, esterni&#10;&#10;Descrizione generata automaticamente">
            <a:extLst>
              <a:ext uri="{FF2B5EF4-FFF2-40B4-BE49-F238E27FC236}">
                <a16:creationId xmlns:a16="http://schemas.microsoft.com/office/drawing/2014/main" id="{27ABF4D7-EE26-4E91-8FB6-E9FA6E70EB86}"/>
              </a:ext>
            </a:extLst>
          </p:cNvPr>
          <p:cNvPicPr>
            <a:picLocks noChangeAspect="1"/>
          </p:cNvPicPr>
          <p:nvPr/>
        </p:nvPicPr>
        <p:blipFill rotWithShape="1">
          <a:blip r:embed="rId6">
            <a:duotone>
              <a:prstClr val="black"/>
              <a:srgbClr val="C1C1C1">
                <a:tint val="45000"/>
                <a:satMod val="400000"/>
              </a:srgbClr>
            </a:duotone>
            <a:extLst>
              <a:ext uri="{28A0092B-C50C-407E-A947-70E740481C1C}">
                <a14:useLocalDpi xmlns:a14="http://schemas.microsoft.com/office/drawing/2010/main" val="0"/>
              </a:ext>
            </a:extLst>
          </a:blip>
          <a:srcRect l="9812" t="11932" r="8462"/>
          <a:stretch/>
        </p:blipFill>
        <p:spPr>
          <a:xfrm>
            <a:off x="7283017" y="2855814"/>
            <a:ext cx="4680383" cy="2837059"/>
          </a:xfrm>
          <a:prstGeom prst="rect">
            <a:avLst/>
          </a:prstGeom>
        </p:spPr>
      </p:pic>
    </p:spTree>
    <p:extLst>
      <p:ext uri="{BB962C8B-B14F-4D97-AF65-F5344CB8AC3E}">
        <p14:creationId xmlns:p14="http://schemas.microsoft.com/office/powerpoint/2010/main" val="4214332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latin typeface="+mj-lt"/>
                <a:ea typeface="+mj-ea"/>
                <a:cs typeface="+mj-cs"/>
              </a:rPr>
              <a:t>Stato</a:t>
            </a:r>
            <a:r>
              <a:rPr lang="en-US" sz="3600" dirty="0">
                <a:latin typeface="+mj-lt"/>
                <a:ea typeface="+mj-ea"/>
                <a:cs typeface="+mj-cs"/>
              </a:rPr>
              <a:t> </a:t>
            </a:r>
            <a:r>
              <a:rPr lang="en-US" sz="3600" dirty="0" err="1">
                <a:latin typeface="+mj-lt"/>
                <a:ea typeface="+mj-ea"/>
                <a:cs typeface="+mj-cs"/>
              </a:rPr>
              <a:t>dell’arte</a:t>
            </a:r>
            <a:endParaRPr lang="en-US" sz="3600" dirty="0">
              <a:latin typeface="+mj-lt"/>
              <a:ea typeface="+mj-ea"/>
              <a:cs typeface="+mj-cs"/>
            </a:endParaRPr>
          </a:p>
        </p:txBody>
      </p:sp>
      <p:pic>
        <p:nvPicPr>
          <p:cNvPr id="3" name="Immagine 2">
            <a:extLst>
              <a:ext uri="{FF2B5EF4-FFF2-40B4-BE49-F238E27FC236}">
                <a16:creationId xmlns:a16="http://schemas.microsoft.com/office/drawing/2014/main" id="{DCD9B64C-F181-49C0-9868-15C16D31D3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4" name="Immagine 3">
            <a:extLst>
              <a:ext uri="{FF2B5EF4-FFF2-40B4-BE49-F238E27FC236}">
                <a16:creationId xmlns:a16="http://schemas.microsoft.com/office/drawing/2014/main" id="{7B369094-EEF0-4D2F-96AB-DD075E2A1E8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78797"/>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sp>
        <p:nvSpPr>
          <p:cNvPr id="29" name="CasellaDiTesto 28">
            <a:extLst>
              <a:ext uri="{FF2B5EF4-FFF2-40B4-BE49-F238E27FC236}">
                <a16:creationId xmlns:a16="http://schemas.microsoft.com/office/drawing/2014/main" id="{7A0CAA8E-83F0-4D6F-A203-3A49D7472709}"/>
              </a:ext>
            </a:extLst>
          </p:cNvPr>
          <p:cNvSpPr txBox="1"/>
          <p:nvPr/>
        </p:nvSpPr>
        <p:spPr>
          <a:xfrm>
            <a:off x="624114" y="1986033"/>
            <a:ext cx="4836886" cy="4576621"/>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2000" b="1" dirty="0" err="1">
                <a:solidFill>
                  <a:schemeClr val="bg1"/>
                </a:solidFill>
              </a:rPr>
              <a:t>Videocamere</a:t>
            </a:r>
            <a:endParaRPr lang="en-US" sz="2000" b="1" dirty="0">
              <a:solidFill>
                <a:schemeClr val="bg1"/>
              </a:solidFill>
            </a:endParaRPr>
          </a:p>
          <a:p>
            <a:pPr marL="914400" lvl="1" indent="-228600">
              <a:lnSpc>
                <a:spcPct val="90000"/>
              </a:lnSpc>
              <a:spcAft>
                <a:spcPts val="600"/>
              </a:spcAft>
              <a:buFont typeface="Arial" panose="020B0604020202020204" pitchFamily="34" charset="0"/>
              <a:buChar char="•"/>
            </a:pPr>
            <a:r>
              <a:rPr lang="en-US" sz="2000" dirty="0" err="1">
                <a:solidFill>
                  <a:schemeClr val="bg1"/>
                </a:solidFill>
              </a:rPr>
              <a:t>Registrano</a:t>
            </a:r>
            <a:r>
              <a:rPr lang="en-US" sz="2000" dirty="0">
                <a:solidFill>
                  <a:schemeClr val="bg1"/>
                </a:solidFill>
              </a:rPr>
              <a:t>  </a:t>
            </a:r>
            <a:r>
              <a:rPr lang="en-US" sz="2000" dirty="0" err="1">
                <a:solidFill>
                  <a:schemeClr val="bg1"/>
                </a:solidFill>
              </a:rPr>
              <a:t>immagini</a:t>
            </a:r>
            <a:r>
              <a:rPr lang="en-US" sz="2000" dirty="0">
                <a:solidFill>
                  <a:schemeClr val="bg1"/>
                </a:solidFill>
              </a:rPr>
              <a:t> RGB o in </a:t>
            </a:r>
            <a:r>
              <a:rPr lang="en-US" sz="2000" dirty="0" err="1">
                <a:solidFill>
                  <a:schemeClr val="bg1"/>
                </a:solidFill>
              </a:rPr>
              <a:t>scala</a:t>
            </a:r>
            <a:r>
              <a:rPr lang="en-US" sz="2000" dirty="0">
                <a:solidFill>
                  <a:schemeClr val="bg1"/>
                </a:solidFill>
              </a:rPr>
              <a:t> di grigio</a:t>
            </a:r>
          </a:p>
          <a:p>
            <a:pPr marL="914400" lvl="1" indent="-228600">
              <a:lnSpc>
                <a:spcPct val="90000"/>
              </a:lnSpc>
              <a:spcAft>
                <a:spcPts val="600"/>
              </a:spcAft>
              <a:buFont typeface="Arial" panose="020B0604020202020204" pitchFamily="34" charset="0"/>
              <a:buChar char="•"/>
            </a:pPr>
            <a:r>
              <a:rPr lang="en-US" sz="2000" dirty="0" err="1">
                <a:solidFill>
                  <a:schemeClr val="bg1"/>
                </a:solidFill>
              </a:rPr>
              <a:t>Rilevazione</a:t>
            </a:r>
            <a:r>
              <a:rPr lang="en-US" sz="2000" dirty="0">
                <a:solidFill>
                  <a:schemeClr val="bg1"/>
                </a:solidFill>
              </a:rPr>
              <a:t> del foreground: frame differencing / background subtraction</a:t>
            </a:r>
          </a:p>
          <a:p>
            <a:pPr marL="914400" lvl="1" indent="-228600">
              <a:lnSpc>
                <a:spcPct val="90000"/>
              </a:lnSpc>
              <a:spcAft>
                <a:spcPts val="600"/>
              </a:spcAft>
              <a:buFont typeface="Arial" panose="020B0604020202020204" pitchFamily="34" charset="0"/>
              <a:buChar char="•"/>
            </a:pPr>
            <a:r>
              <a:rPr lang="en-US" sz="2000" dirty="0" err="1">
                <a:solidFill>
                  <a:schemeClr val="bg1"/>
                </a:solidFill>
              </a:rPr>
              <a:t>Livello</a:t>
            </a:r>
            <a:r>
              <a:rPr lang="en-US" sz="2000" dirty="0">
                <a:solidFill>
                  <a:schemeClr val="bg1"/>
                </a:solidFill>
              </a:rPr>
              <a:t> </a:t>
            </a:r>
            <a:r>
              <a:rPr lang="en-US" sz="2000" dirty="0" err="1">
                <a:solidFill>
                  <a:schemeClr val="bg1"/>
                </a:solidFill>
              </a:rPr>
              <a:t>macroscopico</a:t>
            </a:r>
            <a:r>
              <a:rPr lang="en-US" sz="2000" dirty="0">
                <a:solidFill>
                  <a:schemeClr val="bg1"/>
                </a:solidFill>
              </a:rPr>
              <a:t>. </a:t>
            </a:r>
            <a:r>
              <a:rPr lang="en-US" sz="2000" dirty="0" err="1">
                <a:solidFill>
                  <a:schemeClr val="bg1"/>
                </a:solidFill>
              </a:rPr>
              <a:t>Soluzioni</a:t>
            </a:r>
            <a:r>
              <a:rPr lang="en-US" sz="2000" dirty="0">
                <a:solidFill>
                  <a:schemeClr val="bg1"/>
                </a:solidFill>
              </a:rPr>
              <a:t> a </a:t>
            </a:r>
            <a:r>
              <a:rPr lang="en-US" sz="2000" dirty="0" err="1">
                <a:solidFill>
                  <a:schemeClr val="bg1"/>
                </a:solidFill>
              </a:rPr>
              <a:t>problemi</a:t>
            </a:r>
            <a:r>
              <a:rPr lang="en-US" sz="2000" dirty="0">
                <a:solidFill>
                  <a:schemeClr val="bg1"/>
                </a:solidFill>
              </a:rPr>
              <a:t> di </a:t>
            </a:r>
            <a:r>
              <a:rPr lang="en-US" sz="2000" dirty="0" err="1">
                <a:solidFill>
                  <a:schemeClr val="bg1"/>
                </a:solidFill>
              </a:rPr>
              <a:t>tipo</a:t>
            </a:r>
            <a:r>
              <a:rPr lang="en-US" sz="2000" dirty="0">
                <a:solidFill>
                  <a:schemeClr val="bg1"/>
                </a:solidFill>
              </a:rPr>
              <a:t> ROI (Region of Interest)</a:t>
            </a:r>
          </a:p>
          <a:p>
            <a:pPr marL="914400" lvl="1" indent="-228600">
              <a:lnSpc>
                <a:spcPct val="90000"/>
              </a:lnSpc>
              <a:spcAft>
                <a:spcPts val="600"/>
              </a:spcAft>
              <a:buFont typeface="Arial" panose="020B0604020202020204" pitchFamily="34" charset="0"/>
              <a:buChar char="•"/>
            </a:pPr>
            <a:r>
              <a:rPr lang="en-US" sz="2000" dirty="0" err="1">
                <a:solidFill>
                  <a:schemeClr val="bg1"/>
                </a:solidFill>
              </a:rPr>
              <a:t>Precisione</a:t>
            </a:r>
            <a:r>
              <a:rPr lang="en-US" sz="2000" dirty="0">
                <a:solidFill>
                  <a:schemeClr val="bg1"/>
                </a:solidFill>
              </a:rPr>
              <a:t> </a:t>
            </a:r>
            <a:r>
              <a:rPr lang="en-US" sz="2000" dirty="0" err="1">
                <a:solidFill>
                  <a:schemeClr val="bg1"/>
                </a:solidFill>
              </a:rPr>
              <a:t>cala</a:t>
            </a:r>
            <a:r>
              <a:rPr lang="en-US" sz="2000" dirty="0">
                <a:solidFill>
                  <a:schemeClr val="bg1"/>
                </a:solidFill>
              </a:rPr>
              <a:t> con </a:t>
            </a:r>
            <a:r>
              <a:rPr lang="en-US" sz="2000" dirty="0" err="1">
                <a:solidFill>
                  <a:schemeClr val="bg1"/>
                </a:solidFill>
              </a:rPr>
              <a:t>grandi</a:t>
            </a:r>
            <a:r>
              <a:rPr lang="en-US" sz="2000" dirty="0">
                <a:solidFill>
                  <a:schemeClr val="bg1"/>
                </a:solidFill>
              </a:rPr>
              <a:t> masse</a:t>
            </a:r>
          </a:p>
          <a:p>
            <a:pPr marL="914400" lvl="1" indent="-228600">
              <a:lnSpc>
                <a:spcPct val="90000"/>
              </a:lnSpc>
              <a:spcAft>
                <a:spcPts val="600"/>
              </a:spcAft>
              <a:buFont typeface="Arial" panose="020B0604020202020204" pitchFamily="34" charset="0"/>
              <a:buChar char="•"/>
            </a:pPr>
            <a:r>
              <a:rPr lang="en-US" sz="2000" dirty="0" err="1">
                <a:solidFill>
                  <a:schemeClr val="bg1"/>
                </a:solidFill>
              </a:rPr>
              <a:t>Problemi</a:t>
            </a:r>
            <a:r>
              <a:rPr lang="en-US" sz="2000" dirty="0">
                <a:solidFill>
                  <a:schemeClr val="bg1"/>
                </a:solidFill>
              </a:rPr>
              <a:t> di privacy</a:t>
            </a:r>
          </a:p>
          <a:p>
            <a:pPr marL="914400" lvl="1" indent="-228600">
              <a:lnSpc>
                <a:spcPct val="90000"/>
              </a:lnSpc>
              <a:spcAft>
                <a:spcPts val="600"/>
              </a:spcAft>
              <a:buFont typeface="Arial" panose="020B0604020202020204" pitchFamily="34" charset="0"/>
              <a:buChar char="•"/>
            </a:pPr>
            <a:r>
              <a:rPr lang="en-US" sz="2000" dirty="0" err="1">
                <a:solidFill>
                  <a:schemeClr val="bg1"/>
                </a:solidFill>
              </a:rPr>
              <a:t>Problemi</a:t>
            </a:r>
            <a:r>
              <a:rPr lang="en-US" sz="2000" dirty="0">
                <a:solidFill>
                  <a:schemeClr val="bg1"/>
                </a:solidFill>
              </a:rPr>
              <a:t> </a:t>
            </a:r>
            <a:r>
              <a:rPr lang="en-US" sz="2000" dirty="0" err="1">
                <a:solidFill>
                  <a:schemeClr val="bg1"/>
                </a:solidFill>
              </a:rPr>
              <a:t>estetici</a:t>
            </a:r>
            <a:r>
              <a:rPr lang="en-US" sz="2000" dirty="0">
                <a:solidFill>
                  <a:schemeClr val="bg1"/>
                </a:solidFill>
              </a:rPr>
              <a:t> e </a:t>
            </a:r>
            <a:r>
              <a:rPr lang="en-US" sz="2000" dirty="0" err="1">
                <a:solidFill>
                  <a:schemeClr val="bg1"/>
                </a:solidFill>
              </a:rPr>
              <a:t>funzionali</a:t>
            </a:r>
            <a:r>
              <a:rPr lang="en-US" sz="2000" dirty="0">
                <a:solidFill>
                  <a:schemeClr val="bg1"/>
                </a:solidFill>
              </a:rPr>
              <a:t> di </a:t>
            </a:r>
            <a:r>
              <a:rPr lang="en-US" sz="2000" dirty="0" err="1">
                <a:solidFill>
                  <a:schemeClr val="bg1"/>
                </a:solidFill>
              </a:rPr>
              <a:t>posizionamento</a:t>
            </a:r>
            <a:r>
              <a:rPr lang="en-US" sz="2000" dirty="0">
                <a:solidFill>
                  <a:schemeClr val="bg1"/>
                </a:solidFill>
              </a:rPr>
              <a:t> (</a:t>
            </a:r>
            <a:r>
              <a:rPr lang="en-US" sz="2000" dirty="0" err="1">
                <a:solidFill>
                  <a:schemeClr val="bg1"/>
                </a:solidFill>
              </a:rPr>
              <a:t>occlusioni</a:t>
            </a:r>
            <a:r>
              <a:rPr lang="en-US" sz="2000" dirty="0">
                <a:solidFill>
                  <a:schemeClr val="bg1"/>
                </a:solidFill>
              </a:rPr>
              <a:t>/</a:t>
            </a:r>
            <a:r>
              <a:rPr lang="en-US" sz="2000" dirty="0" err="1">
                <a:solidFill>
                  <a:schemeClr val="bg1"/>
                </a:solidFill>
              </a:rPr>
              <a:t>illuminazione</a:t>
            </a:r>
            <a:r>
              <a:rPr lang="en-US" sz="2000" dirty="0">
                <a:solidFill>
                  <a:schemeClr val="bg1"/>
                </a:solidFill>
              </a:rPr>
              <a:t>)</a:t>
            </a:r>
          </a:p>
        </p:txBody>
      </p:sp>
      <p:pic>
        <p:nvPicPr>
          <p:cNvPr id="9" name="Immagine 8">
            <a:extLst>
              <a:ext uri="{FF2B5EF4-FFF2-40B4-BE49-F238E27FC236}">
                <a16:creationId xmlns:a16="http://schemas.microsoft.com/office/drawing/2014/main" id="{9DB03A45-4B02-432E-B9CD-864E3367076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88770" y="1834370"/>
            <a:ext cx="3160744" cy="2356531"/>
          </a:xfrm>
          <a:prstGeom prst="rect">
            <a:avLst/>
          </a:prstGeom>
        </p:spPr>
      </p:pic>
      <p:sp>
        <p:nvSpPr>
          <p:cNvPr id="16" name="Freccia circolare in giù 15">
            <a:extLst>
              <a:ext uri="{FF2B5EF4-FFF2-40B4-BE49-F238E27FC236}">
                <a16:creationId xmlns:a16="http://schemas.microsoft.com/office/drawing/2014/main" id="{F3CE3C08-8982-4E8D-97B9-EE53B127A7AE}"/>
              </a:ext>
            </a:extLst>
          </p:cNvPr>
          <p:cNvSpPr/>
          <p:nvPr/>
        </p:nvSpPr>
        <p:spPr>
          <a:xfrm rot="18634347">
            <a:off x="7596708" y="2742514"/>
            <a:ext cx="2099744" cy="1480599"/>
          </a:xfrm>
          <a:prstGeom prst="curved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tx1"/>
              </a:solidFill>
            </a:endParaRPr>
          </a:p>
        </p:txBody>
      </p:sp>
      <p:pic>
        <p:nvPicPr>
          <p:cNvPr id="7" name="Immagine 6" descr="Immagine che contiene edificio&#10;&#10;Descrizione generata automaticamente">
            <a:extLst>
              <a:ext uri="{FF2B5EF4-FFF2-40B4-BE49-F238E27FC236}">
                <a16:creationId xmlns:a16="http://schemas.microsoft.com/office/drawing/2014/main" id="{726D1620-9CDD-4178-BD9D-98EC3A10BD9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31002" y="4215337"/>
            <a:ext cx="3160744" cy="2347317"/>
          </a:xfrm>
          <a:prstGeom prst="rect">
            <a:avLst/>
          </a:prstGeom>
        </p:spPr>
      </p:pic>
    </p:spTree>
    <p:extLst>
      <p:ext uri="{BB962C8B-B14F-4D97-AF65-F5344CB8AC3E}">
        <p14:creationId xmlns:p14="http://schemas.microsoft.com/office/powerpoint/2010/main" val="1617582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latin typeface="+mj-lt"/>
                <a:ea typeface="+mj-ea"/>
                <a:cs typeface="+mj-cs"/>
              </a:rPr>
              <a:t>Stato</a:t>
            </a:r>
            <a:r>
              <a:rPr lang="en-US" sz="3600" dirty="0">
                <a:latin typeface="+mj-lt"/>
                <a:ea typeface="+mj-ea"/>
                <a:cs typeface="+mj-cs"/>
              </a:rPr>
              <a:t> </a:t>
            </a:r>
            <a:r>
              <a:rPr lang="en-US" sz="3600" dirty="0" err="1">
                <a:latin typeface="+mj-lt"/>
                <a:ea typeface="+mj-ea"/>
                <a:cs typeface="+mj-cs"/>
              </a:rPr>
              <a:t>dell’arte</a:t>
            </a:r>
            <a:endParaRPr lang="en-US" sz="3600" dirty="0">
              <a:latin typeface="+mj-lt"/>
              <a:ea typeface="+mj-ea"/>
              <a:cs typeface="+mj-cs"/>
            </a:endParaRPr>
          </a:p>
        </p:txBody>
      </p:sp>
      <p:pic>
        <p:nvPicPr>
          <p:cNvPr id="3" name="Immagine 2">
            <a:extLst>
              <a:ext uri="{FF2B5EF4-FFF2-40B4-BE49-F238E27FC236}">
                <a16:creationId xmlns:a16="http://schemas.microsoft.com/office/drawing/2014/main" id="{DCD9B64C-F181-49C0-9868-15C16D31D3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4" name="Immagine 3">
            <a:extLst>
              <a:ext uri="{FF2B5EF4-FFF2-40B4-BE49-F238E27FC236}">
                <a16:creationId xmlns:a16="http://schemas.microsoft.com/office/drawing/2014/main" id="{7B369094-EEF0-4D2F-96AB-DD075E2A1E8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78797"/>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sp>
        <p:nvSpPr>
          <p:cNvPr id="28" name="CasellaDiTesto 27">
            <a:extLst>
              <a:ext uri="{FF2B5EF4-FFF2-40B4-BE49-F238E27FC236}">
                <a16:creationId xmlns:a16="http://schemas.microsoft.com/office/drawing/2014/main" id="{7663575F-CB2A-47A3-A8E0-DEE0E07DAD35}"/>
              </a:ext>
            </a:extLst>
          </p:cNvPr>
          <p:cNvSpPr txBox="1"/>
          <p:nvPr/>
        </p:nvSpPr>
        <p:spPr>
          <a:xfrm>
            <a:off x="624114" y="2029576"/>
            <a:ext cx="4532086" cy="4489535"/>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2000" b="1" dirty="0" err="1">
                <a:solidFill>
                  <a:schemeClr val="bg1"/>
                </a:solidFill>
              </a:rPr>
              <a:t>Videocamere</a:t>
            </a:r>
            <a:r>
              <a:rPr lang="en-US" sz="2000" b="1" dirty="0">
                <a:solidFill>
                  <a:schemeClr val="bg1"/>
                </a:solidFill>
              </a:rPr>
              <a:t> </a:t>
            </a:r>
            <a:r>
              <a:rPr lang="en-US" sz="2000" b="1" dirty="0" err="1">
                <a:solidFill>
                  <a:schemeClr val="bg1"/>
                </a:solidFill>
              </a:rPr>
              <a:t>stereoscopiche</a:t>
            </a:r>
            <a:endParaRPr lang="en-US" sz="2000" b="1" dirty="0">
              <a:solidFill>
                <a:schemeClr val="bg1"/>
              </a:solidFill>
            </a:endParaRPr>
          </a:p>
          <a:p>
            <a:pPr marL="914400" lvl="1" indent="-228600">
              <a:lnSpc>
                <a:spcPct val="90000"/>
              </a:lnSpc>
              <a:spcAft>
                <a:spcPts val="600"/>
              </a:spcAft>
              <a:buFont typeface="Arial" panose="020B0604020202020204" pitchFamily="34" charset="0"/>
              <a:buChar char="•"/>
            </a:pPr>
            <a:r>
              <a:rPr lang="en-US" sz="2000" dirty="0" err="1">
                <a:solidFill>
                  <a:schemeClr val="bg1"/>
                </a:solidFill>
              </a:rPr>
              <a:t>Registrano</a:t>
            </a:r>
            <a:r>
              <a:rPr lang="en-US" sz="2000" dirty="0">
                <a:solidFill>
                  <a:schemeClr val="bg1"/>
                </a:solidFill>
              </a:rPr>
              <a:t>  </a:t>
            </a:r>
            <a:r>
              <a:rPr lang="en-US" sz="2000" dirty="0" err="1">
                <a:solidFill>
                  <a:schemeClr val="bg1"/>
                </a:solidFill>
              </a:rPr>
              <a:t>immagini</a:t>
            </a:r>
            <a:r>
              <a:rPr lang="en-US" sz="2000" dirty="0">
                <a:solidFill>
                  <a:schemeClr val="bg1"/>
                </a:solidFill>
              </a:rPr>
              <a:t> RGB o in </a:t>
            </a:r>
            <a:r>
              <a:rPr lang="en-US" sz="2000" dirty="0" err="1">
                <a:solidFill>
                  <a:schemeClr val="bg1"/>
                </a:solidFill>
              </a:rPr>
              <a:t>scala</a:t>
            </a:r>
            <a:r>
              <a:rPr lang="en-US" sz="2000" dirty="0">
                <a:solidFill>
                  <a:schemeClr val="bg1"/>
                </a:solidFill>
              </a:rPr>
              <a:t> di grigio</a:t>
            </a:r>
          </a:p>
          <a:p>
            <a:pPr marL="914400" lvl="1" indent="-228600">
              <a:lnSpc>
                <a:spcPct val="90000"/>
              </a:lnSpc>
              <a:spcAft>
                <a:spcPts val="600"/>
              </a:spcAft>
              <a:buFont typeface="Arial" panose="020B0604020202020204" pitchFamily="34" charset="0"/>
              <a:buChar char="•"/>
            </a:pPr>
            <a:r>
              <a:rPr lang="en-US" sz="2000" dirty="0" err="1">
                <a:solidFill>
                  <a:schemeClr val="bg1"/>
                </a:solidFill>
              </a:rPr>
              <a:t>Livello</a:t>
            </a:r>
            <a:r>
              <a:rPr lang="en-US" sz="2000" dirty="0">
                <a:solidFill>
                  <a:schemeClr val="bg1"/>
                </a:solidFill>
              </a:rPr>
              <a:t> </a:t>
            </a:r>
            <a:r>
              <a:rPr lang="en-US" sz="2000" dirty="0" err="1">
                <a:solidFill>
                  <a:schemeClr val="bg1"/>
                </a:solidFill>
              </a:rPr>
              <a:t>microscopico</a:t>
            </a:r>
            <a:r>
              <a:rPr lang="en-US" sz="2000" dirty="0">
                <a:solidFill>
                  <a:schemeClr val="bg1"/>
                </a:solidFill>
              </a:rPr>
              <a:t>. </a:t>
            </a:r>
            <a:r>
              <a:rPr lang="en-US" sz="2000" dirty="0" err="1">
                <a:solidFill>
                  <a:schemeClr val="bg1"/>
                </a:solidFill>
              </a:rPr>
              <a:t>Soluzioni</a:t>
            </a:r>
            <a:r>
              <a:rPr lang="en-US" sz="2000" dirty="0">
                <a:solidFill>
                  <a:schemeClr val="bg1"/>
                </a:solidFill>
              </a:rPr>
              <a:t> a </a:t>
            </a:r>
            <a:r>
              <a:rPr lang="en-US" sz="2000" dirty="0" err="1">
                <a:solidFill>
                  <a:schemeClr val="bg1"/>
                </a:solidFill>
              </a:rPr>
              <a:t>problemi</a:t>
            </a:r>
            <a:r>
              <a:rPr lang="en-US" sz="2000" dirty="0">
                <a:solidFill>
                  <a:schemeClr val="bg1"/>
                </a:solidFill>
              </a:rPr>
              <a:t>  di </a:t>
            </a:r>
            <a:r>
              <a:rPr lang="en-US" sz="2000" dirty="0" err="1">
                <a:solidFill>
                  <a:schemeClr val="bg1"/>
                </a:solidFill>
              </a:rPr>
              <a:t>tipo</a:t>
            </a:r>
            <a:r>
              <a:rPr lang="en-US" sz="2000" dirty="0">
                <a:solidFill>
                  <a:schemeClr val="bg1"/>
                </a:solidFill>
              </a:rPr>
              <a:t> LOI (Line of Interest)</a:t>
            </a:r>
          </a:p>
          <a:p>
            <a:pPr marL="914400" lvl="1" indent="-228600">
              <a:lnSpc>
                <a:spcPct val="90000"/>
              </a:lnSpc>
              <a:spcAft>
                <a:spcPts val="600"/>
              </a:spcAft>
              <a:buFont typeface="Arial" panose="020B0604020202020204" pitchFamily="34" charset="0"/>
              <a:buChar char="•"/>
            </a:pPr>
            <a:r>
              <a:rPr lang="en-US" sz="2000" dirty="0" err="1">
                <a:solidFill>
                  <a:schemeClr val="bg1"/>
                </a:solidFill>
              </a:rPr>
              <a:t>Stessi</a:t>
            </a:r>
            <a:r>
              <a:rPr lang="en-US" sz="2000" dirty="0">
                <a:solidFill>
                  <a:schemeClr val="bg1"/>
                </a:solidFill>
              </a:rPr>
              <a:t> </a:t>
            </a:r>
            <a:r>
              <a:rPr lang="en-US" sz="2000" dirty="0" err="1">
                <a:solidFill>
                  <a:schemeClr val="bg1"/>
                </a:solidFill>
              </a:rPr>
              <a:t>lati</a:t>
            </a:r>
            <a:r>
              <a:rPr lang="en-US" sz="2000" dirty="0">
                <a:solidFill>
                  <a:schemeClr val="bg1"/>
                </a:solidFill>
              </a:rPr>
              <a:t> </a:t>
            </a:r>
            <a:r>
              <a:rPr lang="en-US" sz="2000" dirty="0" err="1">
                <a:solidFill>
                  <a:schemeClr val="bg1"/>
                </a:solidFill>
              </a:rPr>
              <a:t>negativi</a:t>
            </a:r>
            <a:r>
              <a:rPr lang="en-US" sz="2000" dirty="0">
                <a:solidFill>
                  <a:schemeClr val="bg1"/>
                </a:solidFill>
              </a:rPr>
              <a:t> </a:t>
            </a:r>
            <a:r>
              <a:rPr lang="en-US" sz="2000" dirty="0" err="1">
                <a:solidFill>
                  <a:schemeClr val="bg1"/>
                </a:solidFill>
              </a:rPr>
              <a:t>delle</a:t>
            </a:r>
            <a:r>
              <a:rPr lang="en-US" sz="2000" dirty="0">
                <a:solidFill>
                  <a:schemeClr val="bg1"/>
                </a:solidFill>
              </a:rPr>
              <a:t> </a:t>
            </a:r>
            <a:r>
              <a:rPr lang="en-US" sz="2000" dirty="0" err="1">
                <a:solidFill>
                  <a:schemeClr val="bg1"/>
                </a:solidFill>
              </a:rPr>
              <a:t>videocamere</a:t>
            </a:r>
            <a:endParaRPr lang="en-US" sz="2000" dirty="0">
              <a:solidFill>
                <a:schemeClr val="bg1"/>
              </a:solidFill>
            </a:endParaRPr>
          </a:p>
          <a:p>
            <a:pPr marL="914400" lvl="1" indent="-228600">
              <a:lnSpc>
                <a:spcPct val="90000"/>
              </a:lnSpc>
              <a:spcAft>
                <a:spcPts val="600"/>
              </a:spcAft>
              <a:buFont typeface="Arial" panose="020B0604020202020204" pitchFamily="34" charset="0"/>
              <a:buChar char="•"/>
            </a:pPr>
            <a:r>
              <a:rPr lang="en-US" sz="2000" dirty="0" err="1">
                <a:solidFill>
                  <a:schemeClr val="bg1"/>
                </a:solidFill>
              </a:rPr>
              <a:t>Posizionamento</a:t>
            </a:r>
            <a:r>
              <a:rPr lang="en-US" sz="2000" dirty="0">
                <a:solidFill>
                  <a:schemeClr val="bg1"/>
                </a:solidFill>
              </a:rPr>
              <a:t> </a:t>
            </a:r>
            <a:r>
              <a:rPr lang="en-US" sz="2000" dirty="0" err="1">
                <a:solidFill>
                  <a:schemeClr val="bg1"/>
                </a:solidFill>
              </a:rPr>
              <a:t>sulla</a:t>
            </a:r>
            <a:r>
              <a:rPr lang="en-US" sz="2000" dirty="0">
                <a:solidFill>
                  <a:schemeClr val="bg1"/>
                </a:solidFill>
              </a:rPr>
              <a:t> </a:t>
            </a:r>
            <a:r>
              <a:rPr lang="en-US" sz="2000" dirty="0" err="1">
                <a:solidFill>
                  <a:schemeClr val="bg1"/>
                </a:solidFill>
              </a:rPr>
              <a:t>verticale</a:t>
            </a:r>
            <a:r>
              <a:rPr lang="en-US" sz="2000" dirty="0">
                <a:solidFill>
                  <a:schemeClr val="bg1"/>
                </a:solidFill>
              </a:rPr>
              <a:t> </a:t>
            </a:r>
            <a:r>
              <a:rPr lang="en-US" sz="2000" dirty="0" err="1">
                <a:solidFill>
                  <a:schemeClr val="bg1"/>
                </a:solidFill>
              </a:rPr>
              <a:t>dei</a:t>
            </a:r>
            <a:r>
              <a:rPr lang="en-US" sz="2000" dirty="0">
                <a:solidFill>
                  <a:schemeClr val="bg1"/>
                </a:solidFill>
              </a:rPr>
              <a:t> </a:t>
            </a:r>
            <a:r>
              <a:rPr lang="en-US" sz="2000" dirty="0" err="1">
                <a:solidFill>
                  <a:schemeClr val="bg1"/>
                </a:solidFill>
              </a:rPr>
              <a:t>varchi</a:t>
            </a:r>
            <a:endParaRPr lang="en-US" sz="2000" dirty="0">
              <a:solidFill>
                <a:schemeClr val="bg1"/>
              </a:solidFill>
            </a:endParaRPr>
          </a:p>
          <a:p>
            <a:pPr marL="914400" lvl="1" indent="-228600">
              <a:lnSpc>
                <a:spcPct val="90000"/>
              </a:lnSpc>
              <a:spcAft>
                <a:spcPts val="600"/>
              </a:spcAft>
              <a:buFont typeface="Arial" panose="020B0604020202020204" pitchFamily="34" charset="0"/>
              <a:buChar char="•"/>
            </a:pPr>
            <a:r>
              <a:rPr lang="en-US" sz="2000" dirty="0" err="1">
                <a:solidFill>
                  <a:schemeClr val="bg1"/>
                </a:solidFill>
              </a:rPr>
              <a:t>Poco</a:t>
            </a:r>
            <a:r>
              <a:rPr lang="en-US" sz="2000" dirty="0">
                <a:solidFill>
                  <a:schemeClr val="bg1"/>
                </a:solidFill>
              </a:rPr>
              <a:t> </a:t>
            </a:r>
            <a:r>
              <a:rPr lang="en-US" sz="2000" dirty="0" err="1">
                <a:solidFill>
                  <a:schemeClr val="bg1"/>
                </a:solidFill>
              </a:rPr>
              <a:t>applicabile</a:t>
            </a:r>
            <a:r>
              <a:rPr lang="en-US" sz="2000" dirty="0">
                <a:solidFill>
                  <a:schemeClr val="bg1"/>
                </a:solidFill>
              </a:rPr>
              <a:t> ad un </a:t>
            </a:r>
            <a:r>
              <a:rPr lang="en-US" sz="2000" dirty="0" err="1">
                <a:solidFill>
                  <a:schemeClr val="bg1"/>
                </a:solidFill>
              </a:rPr>
              <a:t>ambiente</a:t>
            </a:r>
            <a:r>
              <a:rPr lang="en-US" sz="2000" dirty="0">
                <a:solidFill>
                  <a:schemeClr val="bg1"/>
                </a:solidFill>
              </a:rPr>
              <a:t> </a:t>
            </a:r>
            <a:r>
              <a:rPr lang="en-US" sz="2000" dirty="0" err="1">
                <a:solidFill>
                  <a:schemeClr val="bg1"/>
                </a:solidFill>
              </a:rPr>
              <a:t>aperto</a:t>
            </a:r>
            <a:r>
              <a:rPr lang="en-US" sz="2000" dirty="0">
                <a:solidFill>
                  <a:schemeClr val="bg1"/>
                </a:solidFill>
              </a:rPr>
              <a:t> con </a:t>
            </a:r>
            <a:r>
              <a:rPr lang="en-US" sz="2000" dirty="0" err="1">
                <a:solidFill>
                  <a:schemeClr val="bg1"/>
                </a:solidFill>
              </a:rPr>
              <a:t>molteplici</a:t>
            </a:r>
            <a:r>
              <a:rPr lang="en-US" sz="2000" dirty="0">
                <a:solidFill>
                  <a:schemeClr val="bg1"/>
                </a:solidFill>
              </a:rPr>
              <a:t> vie di </a:t>
            </a:r>
            <a:r>
              <a:rPr lang="en-US" sz="2000" dirty="0" err="1">
                <a:solidFill>
                  <a:schemeClr val="bg1"/>
                </a:solidFill>
              </a:rPr>
              <a:t>fuga</a:t>
            </a:r>
            <a:endParaRPr lang="en-US" sz="2000" dirty="0">
              <a:solidFill>
                <a:schemeClr val="bg1"/>
              </a:solidFill>
            </a:endParaRPr>
          </a:p>
          <a:p>
            <a:pPr indent="-228600">
              <a:lnSpc>
                <a:spcPct val="90000"/>
              </a:lnSpc>
              <a:spcAft>
                <a:spcPts val="600"/>
              </a:spcAft>
              <a:buFont typeface="Arial" panose="020B0604020202020204" pitchFamily="34" charset="0"/>
              <a:buChar char="•"/>
            </a:pPr>
            <a:endParaRPr lang="en-US" sz="2000" dirty="0">
              <a:solidFill>
                <a:schemeClr val="bg1"/>
              </a:solidFill>
            </a:endParaRPr>
          </a:p>
        </p:txBody>
      </p:sp>
      <p:pic>
        <p:nvPicPr>
          <p:cNvPr id="7" name="Immagine 6">
            <a:extLst>
              <a:ext uri="{FF2B5EF4-FFF2-40B4-BE49-F238E27FC236}">
                <a16:creationId xmlns:a16="http://schemas.microsoft.com/office/drawing/2014/main" id="{F23985D8-2F7C-437D-A147-12AD2EECE22A}"/>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3630" r="89769">
                        <a14:foregroundMark x1="11221" y1="61818" x2="68317" y2="51364"/>
                        <a14:foregroundMark x1="68317" y1="51364" x2="42904" y2="33636"/>
                        <a14:foregroundMark x1="42904" y1="33636" x2="18812" y2="53636"/>
                        <a14:foregroundMark x1="18812" y1="53636" x2="41584" y2="73636"/>
                        <a14:foregroundMark x1="41584" y1="73636" x2="68317" y2="69091"/>
                        <a14:foregroundMark x1="68317" y1="69091" x2="80198" y2="53182"/>
                        <a14:foregroundMark x1="76238" y1="60000" x2="88779" y2="48182"/>
                        <a14:foregroundMark x1="30363" y1="60909" x2="9241" y2="44545"/>
                        <a14:foregroundMark x1="12541" y1="65909" x2="18152" y2="44545"/>
                        <a14:foregroundMark x1="12541" y1="57273" x2="16172" y2="65000"/>
                        <a14:foregroundMark x1="15512" y1="64091" x2="7591" y2="36818"/>
                        <a14:foregroundMark x1="10561" y1="73636" x2="13531" y2="73636"/>
                        <a14:foregroundMark x1="11221" y1="73636" x2="3630" y2="62727"/>
                        <a14:foregroundMark x1="17162" y1="75000" x2="30363" y2="75909"/>
                        <a14:foregroundMark x1="78878" y1="74091" x2="87129" y2="67273"/>
                        <a14:foregroundMark x1="12871" y1="72727" x2="3960" y2="62727"/>
                        <a14:foregroundMark x1="12541" y1="73636" x2="4290" y2="64545"/>
                      </a14:backgroundRemoval>
                    </a14:imgEffect>
                  </a14:imgLayer>
                </a14:imgProps>
              </a:ext>
              <a:ext uri="{28A0092B-C50C-407E-A947-70E740481C1C}">
                <a14:useLocalDpi xmlns:a14="http://schemas.microsoft.com/office/drawing/2010/main" val="0"/>
              </a:ext>
            </a:extLst>
          </a:blip>
          <a:stretch>
            <a:fillRect/>
          </a:stretch>
        </p:blipFill>
        <p:spPr>
          <a:xfrm>
            <a:off x="6338332" y="4274343"/>
            <a:ext cx="3543298" cy="2572691"/>
          </a:xfrm>
          <a:prstGeom prst="rect">
            <a:avLst/>
          </a:prstGeom>
        </p:spPr>
      </p:pic>
      <p:pic>
        <p:nvPicPr>
          <p:cNvPr id="9" name="Immagine 8">
            <a:extLst>
              <a:ext uri="{FF2B5EF4-FFF2-40B4-BE49-F238E27FC236}">
                <a16:creationId xmlns:a16="http://schemas.microsoft.com/office/drawing/2014/main" id="{CC495647-0E16-4542-971A-BD434AA33E7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95376" y="2298771"/>
            <a:ext cx="3786089" cy="2210950"/>
          </a:xfrm>
          <a:prstGeom prst="rect">
            <a:avLst/>
          </a:prstGeom>
        </p:spPr>
      </p:pic>
    </p:spTree>
    <p:extLst>
      <p:ext uri="{BB962C8B-B14F-4D97-AF65-F5344CB8AC3E}">
        <p14:creationId xmlns:p14="http://schemas.microsoft.com/office/powerpoint/2010/main" val="3948694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latin typeface="+mj-lt"/>
                <a:ea typeface="+mj-ea"/>
                <a:cs typeface="+mj-cs"/>
              </a:rPr>
              <a:t>Stato</a:t>
            </a:r>
            <a:r>
              <a:rPr lang="en-US" sz="3600" dirty="0">
                <a:latin typeface="+mj-lt"/>
                <a:ea typeface="+mj-ea"/>
                <a:cs typeface="+mj-cs"/>
              </a:rPr>
              <a:t> </a:t>
            </a:r>
            <a:r>
              <a:rPr lang="en-US" sz="3600" dirty="0" err="1">
                <a:latin typeface="+mj-lt"/>
                <a:ea typeface="+mj-ea"/>
                <a:cs typeface="+mj-cs"/>
              </a:rPr>
              <a:t>dell’arte</a:t>
            </a:r>
            <a:endParaRPr lang="en-US" sz="3600" dirty="0">
              <a:latin typeface="+mj-lt"/>
              <a:ea typeface="+mj-ea"/>
              <a:cs typeface="+mj-cs"/>
            </a:endParaRPr>
          </a:p>
        </p:txBody>
      </p:sp>
      <p:pic>
        <p:nvPicPr>
          <p:cNvPr id="3" name="Immagine 2">
            <a:extLst>
              <a:ext uri="{FF2B5EF4-FFF2-40B4-BE49-F238E27FC236}">
                <a16:creationId xmlns:a16="http://schemas.microsoft.com/office/drawing/2014/main" id="{DCD9B64C-F181-49C0-9868-15C16D31D3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4" name="Immagine 3">
            <a:extLst>
              <a:ext uri="{FF2B5EF4-FFF2-40B4-BE49-F238E27FC236}">
                <a16:creationId xmlns:a16="http://schemas.microsoft.com/office/drawing/2014/main" id="{7B369094-EEF0-4D2F-96AB-DD075E2A1E8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sp>
        <p:nvSpPr>
          <p:cNvPr id="27" name="CasellaDiTesto 26">
            <a:extLst>
              <a:ext uri="{FF2B5EF4-FFF2-40B4-BE49-F238E27FC236}">
                <a16:creationId xmlns:a16="http://schemas.microsoft.com/office/drawing/2014/main" id="{7703B4AE-5340-43A5-9605-2ECBDF965F05}"/>
              </a:ext>
            </a:extLst>
          </p:cNvPr>
          <p:cNvSpPr txBox="1"/>
          <p:nvPr/>
        </p:nvSpPr>
        <p:spPr>
          <a:xfrm>
            <a:off x="624114" y="2192295"/>
            <a:ext cx="5033840" cy="4164098"/>
          </a:xfrm>
          <a:prstGeom prst="rect">
            <a:avLst/>
          </a:prstGeom>
        </p:spPr>
        <p:txBody>
          <a:bodyPr vert="horz" lIns="91440" tIns="45720" rIns="91440" bIns="45720" rtlCol="0" anchor="ctr">
            <a:normAutofit/>
          </a:bodyPr>
          <a:lstStyle/>
          <a:p>
            <a:pPr marL="285750" indent="-228600">
              <a:lnSpc>
                <a:spcPct val="150000"/>
              </a:lnSpc>
              <a:spcAft>
                <a:spcPts val="600"/>
              </a:spcAft>
              <a:buFont typeface="Arial" panose="020B0604020202020204" pitchFamily="34" charset="0"/>
              <a:buChar char="•"/>
            </a:pPr>
            <a:r>
              <a:rPr lang="en-US" sz="2000" b="1" dirty="0">
                <a:solidFill>
                  <a:schemeClr val="bg1"/>
                </a:solidFill>
              </a:rPr>
              <a:t>Laser e </a:t>
            </a:r>
            <a:r>
              <a:rPr lang="en-US" sz="2000" b="1" dirty="0" err="1">
                <a:solidFill>
                  <a:schemeClr val="bg1"/>
                </a:solidFill>
              </a:rPr>
              <a:t>infrarossi</a:t>
            </a:r>
            <a:endParaRPr lang="en-US" sz="2000" b="1" dirty="0">
              <a:solidFill>
                <a:schemeClr val="bg1"/>
              </a:solidFill>
            </a:endParaRPr>
          </a:p>
          <a:p>
            <a:pPr marL="914400" lvl="1" indent="-228600">
              <a:lnSpc>
                <a:spcPct val="150000"/>
              </a:lnSpc>
              <a:spcAft>
                <a:spcPts val="600"/>
              </a:spcAft>
              <a:buFont typeface="Arial" panose="020B0604020202020204" pitchFamily="34" charset="0"/>
              <a:buChar char="•"/>
            </a:pPr>
            <a:r>
              <a:rPr lang="en-US" sz="2000" dirty="0" err="1">
                <a:solidFill>
                  <a:schemeClr val="bg1"/>
                </a:solidFill>
              </a:rPr>
              <a:t>Livello</a:t>
            </a:r>
            <a:r>
              <a:rPr lang="en-US" sz="2000" dirty="0">
                <a:solidFill>
                  <a:schemeClr val="bg1"/>
                </a:solidFill>
              </a:rPr>
              <a:t> </a:t>
            </a:r>
            <a:r>
              <a:rPr lang="en-US" sz="2000" dirty="0" err="1">
                <a:solidFill>
                  <a:schemeClr val="bg1"/>
                </a:solidFill>
              </a:rPr>
              <a:t>microscopico</a:t>
            </a:r>
            <a:r>
              <a:rPr lang="en-US" sz="2000" dirty="0">
                <a:solidFill>
                  <a:schemeClr val="bg1"/>
                </a:solidFill>
              </a:rPr>
              <a:t>. </a:t>
            </a:r>
            <a:r>
              <a:rPr lang="en-US" sz="2000" dirty="0" err="1">
                <a:solidFill>
                  <a:schemeClr val="bg1"/>
                </a:solidFill>
              </a:rPr>
              <a:t>Soluzioni</a:t>
            </a:r>
            <a:r>
              <a:rPr lang="en-US" sz="2000" dirty="0">
                <a:solidFill>
                  <a:schemeClr val="bg1"/>
                </a:solidFill>
              </a:rPr>
              <a:t> a </a:t>
            </a:r>
            <a:r>
              <a:rPr lang="en-US" sz="2000" dirty="0" err="1">
                <a:solidFill>
                  <a:schemeClr val="bg1"/>
                </a:solidFill>
              </a:rPr>
              <a:t>problemi</a:t>
            </a:r>
            <a:r>
              <a:rPr lang="en-US" sz="2000" dirty="0">
                <a:solidFill>
                  <a:schemeClr val="bg1"/>
                </a:solidFill>
              </a:rPr>
              <a:t>  di </a:t>
            </a:r>
            <a:r>
              <a:rPr lang="en-US" sz="2000" dirty="0" err="1">
                <a:solidFill>
                  <a:schemeClr val="bg1"/>
                </a:solidFill>
              </a:rPr>
              <a:t>tipo</a:t>
            </a:r>
            <a:r>
              <a:rPr lang="en-US" sz="2000" dirty="0">
                <a:solidFill>
                  <a:schemeClr val="bg1"/>
                </a:solidFill>
              </a:rPr>
              <a:t> LOI (Line of Interest)</a:t>
            </a:r>
          </a:p>
          <a:p>
            <a:pPr marL="914400" lvl="1" indent="-228600">
              <a:lnSpc>
                <a:spcPct val="150000"/>
              </a:lnSpc>
              <a:spcAft>
                <a:spcPts val="600"/>
              </a:spcAft>
              <a:buFont typeface="Arial" panose="020B0604020202020204" pitchFamily="34" charset="0"/>
              <a:buChar char="•"/>
            </a:pPr>
            <a:r>
              <a:rPr lang="en-US" sz="2000" dirty="0">
                <a:solidFill>
                  <a:schemeClr val="bg1"/>
                </a:solidFill>
              </a:rPr>
              <a:t>Non </a:t>
            </a:r>
            <a:r>
              <a:rPr lang="en-US" sz="2000" dirty="0" err="1">
                <a:solidFill>
                  <a:schemeClr val="bg1"/>
                </a:solidFill>
              </a:rPr>
              <a:t>sono</a:t>
            </a:r>
            <a:r>
              <a:rPr lang="en-US" sz="2000" dirty="0">
                <a:solidFill>
                  <a:schemeClr val="bg1"/>
                </a:solidFill>
              </a:rPr>
              <a:t> </a:t>
            </a:r>
            <a:r>
              <a:rPr lang="en-US" sz="2000" dirty="0" err="1">
                <a:solidFill>
                  <a:schemeClr val="bg1"/>
                </a:solidFill>
              </a:rPr>
              <a:t>necessarie</a:t>
            </a:r>
            <a:r>
              <a:rPr lang="en-US" sz="2000" dirty="0">
                <a:solidFill>
                  <a:schemeClr val="bg1"/>
                </a:solidFill>
              </a:rPr>
              <a:t> </a:t>
            </a:r>
            <a:r>
              <a:rPr lang="en-US" sz="2000" dirty="0" err="1">
                <a:solidFill>
                  <a:schemeClr val="bg1"/>
                </a:solidFill>
              </a:rPr>
              <a:t>immagini</a:t>
            </a:r>
            <a:r>
              <a:rPr lang="en-US" sz="2000" dirty="0">
                <a:solidFill>
                  <a:schemeClr val="bg1"/>
                </a:solidFill>
              </a:rPr>
              <a:t> ad </a:t>
            </a:r>
            <a:r>
              <a:rPr lang="en-US" sz="2000" dirty="0" err="1">
                <a:solidFill>
                  <a:schemeClr val="bg1"/>
                </a:solidFill>
              </a:rPr>
              <a:t>alta</a:t>
            </a:r>
            <a:r>
              <a:rPr lang="en-US" sz="2000" dirty="0">
                <a:solidFill>
                  <a:schemeClr val="bg1"/>
                </a:solidFill>
              </a:rPr>
              <a:t> </a:t>
            </a:r>
            <a:r>
              <a:rPr lang="en-US" sz="2000" dirty="0" err="1">
                <a:solidFill>
                  <a:schemeClr val="bg1"/>
                </a:solidFill>
              </a:rPr>
              <a:t>risoluzione</a:t>
            </a:r>
            <a:r>
              <a:rPr lang="en-US" sz="2000" dirty="0">
                <a:solidFill>
                  <a:schemeClr val="bg1"/>
                </a:solidFill>
              </a:rPr>
              <a:t>. </a:t>
            </a:r>
            <a:r>
              <a:rPr lang="en-US" sz="2000" dirty="0" err="1">
                <a:solidFill>
                  <a:schemeClr val="bg1"/>
                </a:solidFill>
              </a:rPr>
              <a:t>Computazione</a:t>
            </a:r>
            <a:r>
              <a:rPr lang="en-US" sz="2000" dirty="0">
                <a:solidFill>
                  <a:schemeClr val="bg1"/>
                </a:solidFill>
              </a:rPr>
              <a:t> </a:t>
            </a:r>
            <a:r>
              <a:rPr lang="en-US" sz="2000" dirty="0" err="1">
                <a:solidFill>
                  <a:schemeClr val="bg1"/>
                </a:solidFill>
              </a:rPr>
              <a:t>alleggerita</a:t>
            </a:r>
            <a:endParaRPr lang="en-US" sz="2000" dirty="0">
              <a:solidFill>
                <a:schemeClr val="bg1"/>
              </a:solidFill>
            </a:endParaRPr>
          </a:p>
          <a:p>
            <a:pPr marL="914400" lvl="1" indent="-228600">
              <a:lnSpc>
                <a:spcPct val="150000"/>
              </a:lnSpc>
              <a:spcAft>
                <a:spcPts val="600"/>
              </a:spcAft>
              <a:buFont typeface="Arial" panose="020B0604020202020204" pitchFamily="34" charset="0"/>
              <a:buChar char="•"/>
            </a:pPr>
            <a:r>
              <a:rPr lang="en-US" sz="2000" dirty="0" err="1">
                <a:solidFill>
                  <a:schemeClr val="bg1"/>
                </a:solidFill>
              </a:rPr>
              <a:t>Più</a:t>
            </a:r>
            <a:r>
              <a:rPr lang="en-US" sz="2000" dirty="0">
                <a:solidFill>
                  <a:schemeClr val="bg1"/>
                </a:solidFill>
              </a:rPr>
              <a:t> </a:t>
            </a:r>
            <a:r>
              <a:rPr lang="en-US" sz="2000" dirty="0" err="1">
                <a:solidFill>
                  <a:schemeClr val="bg1"/>
                </a:solidFill>
              </a:rPr>
              <a:t>accessibili</a:t>
            </a:r>
            <a:r>
              <a:rPr lang="en-US" sz="2000" dirty="0">
                <a:solidFill>
                  <a:schemeClr val="bg1"/>
                </a:solidFill>
              </a:rPr>
              <a:t>. </a:t>
            </a:r>
            <a:r>
              <a:rPr lang="en-US" sz="2000" dirty="0" err="1">
                <a:solidFill>
                  <a:schemeClr val="bg1"/>
                </a:solidFill>
              </a:rPr>
              <a:t>Soluzioni</a:t>
            </a:r>
            <a:r>
              <a:rPr lang="en-US" sz="2000" dirty="0">
                <a:solidFill>
                  <a:schemeClr val="bg1"/>
                </a:solidFill>
              </a:rPr>
              <a:t> </a:t>
            </a:r>
            <a:r>
              <a:rPr lang="en-US" sz="2000" dirty="0" err="1">
                <a:solidFill>
                  <a:schemeClr val="bg1"/>
                </a:solidFill>
              </a:rPr>
              <a:t>sul</a:t>
            </a:r>
            <a:r>
              <a:rPr lang="en-US" sz="2000" dirty="0">
                <a:solidFill>
                  <a:schemeClr val="bg1"/>
                </a:solidFill>
              </a:rPr>
              <a:t> </a:t>
            </a:r>
            <a:r>
              <a:rPr lang="en-US" sz="2000" dirty="0" err="1">
                <a:solidFill>
                  <a:schemeClr val="bg1"/>
                </a:solidFill>
              </a:rPr>
              <a:t>mercato</a:t>
            </a:r>
            <a:endParaRPr lang="en-US" sz="2000" dirty="0">
              <a:solidFill>
                <a:schemeClr val="bg1"/>
              </a:solidFill>
            </a:endParaRPr>
          </a:p>
        </p:txBody>
      </p:sp>
      <p:pic>
        <p:nvPicPr>
          <p:cNvPr id="7" name="Immagine 6" descr="Immagine che contiene edificio, esterni, strada, terra&#10;&#10;Descrizione generata automaticamente">
            <a:extLst>
              <a:ext uri="{FF2B5EF4-FFF2-40B4-BE49-F238E27FC236}">
                <a16:creationId xmlns:a16="http://schemas.microsoft.com/office/drawing/2014/main" id="{F2AF1A91-E315-476F-93F3-CC3CD84BA257}"/>
              </a:ext>
            </a:extLst>
          </p:cNvPr>
          <p:cNvPicPr>
            <a:picLocks noChangeAspect="1"/>
          </p:cNvPicPr>
          <p:nvPr/>
        </p:nvPicPr>
        <p:blipFill rotWithShape="1">
          <a:blip r:embed="rId6">
            <a:extLst>
              <a:ext uri="{28A0092B-C50C-407E-A947-70E740481C1C}">
                <a14:useLocalDpi xmlns:a14="http://schemas.microsoft.com/office/drawing/2010/main" val="0"/>
              </a:ext>
            </a:extLst>
          </a:blip>
          <a:srcRect l="12952" r="13314" b="13508"/>
          <a:stretch/>
        </p:blipFill>
        <p:spPr>
          <a:xfrm>
            <a:off x="8276506" y="2192295"/>
            <a:ext cx="3665229" cy="2149707"/>
          </a:xfrm>
          <a:prstGeom prst="rect">
            <a:avLst/>
          </a:prstGeom>
        </p:spPr>
      </p:pic>
      <p:pic>
        <p:nvPicPr>
          <p:cNvPr id="9" name="Immagine 8" descr="Immagine che contiene oggetto&#10;&#10;Descrizione generata automaticamente">
            <a:extLst>
              <a:ext uri="{FF2B5EF4-FFF2-40B4-BE49-F238E27FC236}">
                <a16:creationId xmlns:a16="http://schemas.microsoft.com/office/drawing/2014/main" id="{485B04CF-914E-40D8-8B57-4C954F9835A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34047" y="4610269"/>
            <a:ext cx="3179862" cy="1979464"/>
          </a:xfrm>
          <a:prstGeom prst="rect">
            <a:avLst/>
          </a:prstGeom>
        </p:spPr>
      </p:pic>
    </p:spTree>
    <p:extLst>
      <p:ext uri="{BB962C8B-B14F-4D97-AF65-F5344CB8AC3E}">
        <p14:creationId xmlns:p14="http://schemas.microsoft.com/office/powerpoint/2010/main" val="1054352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latin typeface="+mj-lt"/>
                <a:ea typeface="+mj-ea"/>
                <a:cs typeface="+mj-cs"/>
              </a:rPr>
              <a:t>Stato</a:t>
            </a:r>
            <a:r>
              <a:rPr lang="en-US" sz="3600" dirty="0">
                <a:latin typeface="+mj-lt"/>
                <a:ea typeface="+mj-ea"/>
                <a:cs typeface="+mj-cs"/>
              </a:rPr>
              <a:t> </a:t>
            </a:r>
            <a:r>
              <a:rPr lang="en-US" sz="3600" dirty="0" err="1">
                <a:latin typeface="+mj-lt"/>
                <a:ea typeface="+mj-ea"/>
                <a:cs typeface="+mj-cs"/>
              </a:rPr>
              <a:t>dell’arte</a:t>
            </a:r>
            <a:r>
              <a:rPr lang="en-US" sz="3600" dirty="0">
                <a:latin typeface="+mj-lt"/>
                <a:ea typeface="+mj-ea"/>
                <a:cs typeface="+mj-cs"/>
              </a:rPr>
              <a:t> </a:t>
            </a:r>
            <a:r>
              <a:rPr lang="en-US" sz="3600" dirty="0" err="1">
                <a:latin typeface="+mj-lt"/>
                <a:ea typeface="+mj-ea"/>
                <a:cs typeface="+mj-cs"/>
              </a:rPr>
              <a:t>tecnologico</a:t>
            </a:r>
            <a:endParaRPr lang="en-US" sz="3600" dirty="0">
              <a:latin typeface="+mj-lt"/>
              <a:ea typeface="+mj-ea"/>
              <a:cs typeface="+mj-cs"/>
            </a:endParaRPr>
          </a:p>
        </p:txBody>
      </p:sp>
      <p:pic>
        <p:nvPicPr>
          <p:cNvPr id="3" name="Immagine 2">
            <a:extLst>
              <a:ext uri="{FF2B5EF4-FFF2-40B4-BE49-F238E27FC236}">
                <a16:creationId xmlns:a16="http://schemas.microsoft.com/office/drawing/2014/main" id="{DCD9B64C-F181-49C0-9868-15C16D31D3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4" name="Immagine 3">
            <a:extLst>
              <a:ext uri="{FF2B5EF4-FFF2-40B4-BE49-F238E27FC236}">
                <a16:creationId xmlns:a16="http://schemas.microsoft.com/office/drawing/2014/main" id="{7B369094-EEF0-4D2F-96AB-DD075E2A1E8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sp>
        <p:nvSpPr>
          <p:cNvPr id="26" name="CasellaDiTesto 25">
            <a:extLst>
              <a:ext uri="{FF2B5EF4-FFF2-40B4-BE49-F238E27FC236}">
                <a16:creationId xmlns:a16="http://schemas.microsoft.com/office/drawing/2014/main" id="{39A09F31-4010-4F5E-8A52-8811E37989D2}"/>
              </a:ext>
            </a:extLst>
          </p:cNvPr>
          <p:cNvSpPr txBox="1"/>
          <p:nvPr/>
        </p:nvSpPr>
        <p:spPr>
          <a:xfrm>
            <a:off x="624114" y="2192295"/>
            <a:ext cx="5094515" cy="4569299"/>
          </a:xfrm>
          <a:prstGeom prst="rect">
            <a:avLst/>
          </a:prstGeom>
        </p:spPr>
        <p:txBody>
          <a:bodyPr vert="horz" lIns="91440" tIns="45720" rIns="91440" bIns="45720" rtlCol="0" anchor="ctr">
            <a:normAutofit lnSpcReduction="10000"/>
          </a:bodyPr>
          <a:lstStyle/>
          <a:p>
            <a:pPr marL="285750" indent="-228600">
              <a:lnSpc>
                <a:spcPct val="90000"/>
              </a:lnSpc>
              <a:spcAft>
                <a:spcPts val="600"/>
              </a:spcAft>
              <a:buFont typeface="Arial" panose="020B0604020202020204" pitchFamily="34" charset="0"/>
              <a:buChar char="•"/>
            </a:pPr>
            <a:r>
              <a:rPr lang="en-US" sz="2000" b="1" dirty="0">
                <a:solidFill>
                  <a:schemeClr val="bg1"/>
                </a:solidFill>
              </a:rPr>
              <a:t>Sniffer Wi-Fi</a:t>
            </a:r>
          </a:p>
          <a:p>
            <a:pPr marL="914400" lvl="1" indent="-228600">
              <a:lnSpc>
                <a:spcPct val="90000"/>
              </a:lnSpc>
              <a:spcAft>
                <a:spcPts val="600"/>
              </a:spcAft>
              <a:buFont typeface="Arial" panose="020B0604020202020204" pitchFamily="34" charset="0"/>
              <a:buChar char="•"/>
            </a:pPr>
            <a:r>
              <a:rPr lang="en-US" sz="2000" dirty="0" err="1">
                <a:solidFill>
                  <a:schemeClr val="bg1"/>
                </a:solidFill>
              </a:rPr>
              <a:t>Intercettazione</a:t>
            </a:r>
            <a:r>
              <a:rPr lang="en-US" sz="2000" dirty="0">
                <a:solidFill>
                  <a:schemeClr val="bg1"/>
                </a:solidFill>
              </a:rPr>
              <a:t> </a:t>
            </a:r>
            <a:r>
              <a:rPr lang="en-US" sz="2000" dirty="0" err="1">
                <a:solidFill>
                  <a:schemeClr val="bg1"/>
                </a:solidFill>
              </a:rPr>
              <a:t>passiva</a:t>
            </a:r>
            <a:r>
              <a:rPr lang="en-US" sz="2000" dirty="0">
                <a:solidFill>
                  <a:schemeClr val="bg1"/>
                </a:solidFill>
              </a:rPr>
              <a:t> </a:t>
            </a:r>
            <a:r>
              <a:rPr lang="en-US" sz="2000" dirty="0" err="1">
                <a:solidFill>
                  <a:schemeClr val="bg1"/>
                </a:solidFill>
              </a:rPr>
              <a:t>dei</a:t>
            </a:r>
            <a:r>
              <a:rPr lang="en-US" sz="2000" dirty="0">
                <a:solidFill>
                  <a:schemeClr val="bg1"/>
                </a:solidFill>
              </a:rPr>
              <a:t> </a:t>
            </a:r>
            <a:r>
              <a:rPr lang="en-US" sz="2000" dirty="0" err="1">
                <a:solidFill>
                  <a:schemeClr val="bg1"/>
                </a:solidFill>
              </a:rPr>
              <a:t>dati</a:t>
            </a:r>
            <a:r>
              <a:rPr lang="en-US" sz="2000" dirty="0">
                <a:solidFill>
                  <a:schemeClr val="bg1"/>
                </a:solidFill>
              </a:rPr>
              <a:t> </a:t>
            </a:r>
            <a:r>
              <a:rPr lang="en-US" sz="2000" dirty="0" err="1">
                <a:solidFill>
                  <a:schemeClr val="bg1"/>
                </a:solidFill>
              </a:rPr>
              <a:t>che</a:t>
            </a:r>
            <a:r>
              <a:rPr lang="en-US" sz="2000" dirty="0">
                <a:solidFill>
                  <a:schemeClr val="bg1"/>
                </a:solidFill>
              </a:rPr>
              <a:t> </a:t>
            </a:r>
            <a:r>
              <a:rPr lang="en-US" sz="2000" dirty="0" err="1">
                <a:solidFill>
                  <a:schemeClr val="bg1"/>
                </a:solidFill>
              </a:rPr>
              <a:t>transitano</a:t>
            </a:r>
            <a:r>
              <a:rPr lang="en-US" sz="2000" dirty="0">
                <a:solidFill>
                  <a:schemeClr val="bg1"/>
                </a:solidFill>
              </a:rPr>
              <a:t> </a:t>
            </a:r>
            <a:r>
              <a:rPr lang="en-US" sz="2000" dirty="0" err="1">
                <a:solidFill>
                  <a:schemeClr val="bg1"/>
                </a:solidFill>
              </a:rPr>
              <a:t>sulla</a:t>
            </a:r>
            <a:r>
              <a:rPr lang="en-US" sz="2000" dirty="0">
                <a:solidFill>
                  <a:schemeClr val="bg1"/>
                </a:solidFill>
              </a:rPr>
              <a:t> rete (wireless)</a:t>
            </a:r>
          </a:p>
          <a:p>
            <a:pPr marL="914400" lvl="1" indent="-228600">
              <a:lnSpc>
                <a:spcPct val="90000"/>
              </a:lnSpc>
              <a:spcAft>
                <a:spcPts val="600"/>
              </a:spcAft>
              <a:buFont typeface="Arial" panose="020B0604020202020204" pitchFamily="34" charset="0"/>
              <a:buChar char="•"/>
            </a:pPr>
            <a:r>
              <a:rPr lang="en-US" sz="2000" dirty="0" err="1">
                <a:solidFill>
                  <a:schemeClr val="bg1"/>
                </a:solidFill>
              </a:rPr>
              <a:t>Supposizione</a:t>
            </a:r>
            <a:r>
              <a:rPr lang="en-US" sz="2000" dirty="0">
                <a:solidFill>
                  <a:schemeClr val="bg1"/>
                </a:solidFill>
              </a:rPr>
              <a:t> </a:t>
            </a:r>
            <a:r>
              <a:rPr lang="en-US" sz="2000" dirty="0" err="1">
                <a:solidFill>
                  <a:schemeClr val="bg1"/>
                </a:solidFill>
              </a:rPr>
              <a:t>che</a:t>
            </a:r>
            <a:r>
              <a:rPr lang="en-US" sz="2000" dirty="0">
                <a:solidFill>
                  <a:schemeClr val="bg1"/>
                </a:solidFill>
              </a:rPr>
              <a:t> </a:t>
            </a:r>
            <a:r>
              <a:rPr lang="en-US" sz="2000" dirty="0" err="1">
                <a:solidFill>
                  <a:schemeClr val="bg1"/>
                </a:solidFill>
              </a:rPr>
              <a:t>ogni</a:t>
            </a:r>
            <a:r>
              <a:rPr lang="en-US" sz="2000" dirty="0">
                <a:solidFill>
                  <a:schemeClr val="bg1"/>
                </a:solidFill>
              </a:rPr>
              <a:t> persona </a:t>
            </a:r>
            <a:r>
              <a:rPr lang="en-US" sz="2000" dirty="0" err="1">
                <a:solidFill>
                  <a:schemeClr val="bg1"/>
                </a:solidFill>
              </a:rPr>
              <a:t>sia</a:t>
            </a:r>
            <a:r>
              <a:rPr lang="en-US" sz="2000" dirty="0">
                <a:solidFill>
                  <a:schemeClr val="bg1"/>
                </a:solidFill>
              </a:rPr>
              <a:t> </a:t>
            </a:r>
            <a:r>
              <a:rPr lang="en-US" sz="2000" dirty="0" err="1">
                <a:solidFill>
                  <a:schemeClr val="bg1"/>
                </a:solidFill>
              </a:rPr>
              <a:t>identificata</a:t>
            </a:r>
            <a:r>
              <a:rPr lang="en-US" sz="2000" dirty="0">
                <a:solidFill>
                  <a:schemeClr val="bg1"/>
                </a:solidFill>
              </a:rPr>
              <a:t> dal </a:t>
            </a:r>
            <a:r>
              <a:rPr lang="en-US" sz="2000" dirty="0" err="1">
                <a:solidFill>
                  <a:schemeClr val="bg1"/>
                </a:solidFill>
              </a:rPr>
              <a:t>rispettivo</a:t>
            </a:r>
            <a:r>
              <a:rPr lang="en-US" sz="2000" dirty="0">
                <a:solidFill>
                  <a:schemeClr val="bg1"/>
                </a:solidFill>
              </a:rPr>
              <a:t> </a:t>
            </a:r>
            <a:r>
              <a:rPr lang="en-US" sz="2000" dirty="0" err="1">
                <a:solidFill>
                  <a:schemeClr val="bg1"/>
                </a:solidFill>
              </a:rPr>
              <a:t>dispositivo</a:t>
            </a:r>
            <a:endParaRPr lang="en-US" sz="2000" dirty="0">
              <a:solidFill>
                <a:schemeClr val="bg1"/>
              </a:solidFill>
            </a:endParaRPr>
          </a:p>
          <a:p>
            <a:pPr marL="914400" lvl="1" indent="-228600">
              <a:lnSpc>
                <a:spcPct val="90000"/>
              </a:lnSpc>
              <a:spcAft>
                <a:spcPts val="600"/>
              </a:spcAft>
              <a:buFont typeface="Arial" panose="020B0604020202020204" pitchFamily="34" charset="0"/>
              <a:buChar char="•"/>
            </a:pPr>
            <a:r>
              <a:rPr lang="en-US" sz="2000" dirty="0" err="1">
                <a:solidFill>
                  <a:schemeClr val="bg1"/>
                </a:solidFill>
              </a:rPr>
              <a:t>Alternativa</a:t>
            </a:r>
            <a:r>
              <a:rPr lang="en-US" sz="2000" dirty="0">
                <a:solidFill>
                  <a:schemeClr val="bg1"/>
                </a:solidFill>
              </a:rPr>
              <a:t> </a:t>
            </a:r>
            <a:r>
              <a:rPr lang="en-US" sz="2000" dirty="0" err="1">
                <a:solidFill>
                  <a:schemeClr val="bg1"/>
                </a:solidFill>
              </a:rPr>
              <a:t>alle</a:t>
            </a:r>
            <a:r>
              <a:rPr lang="en-US" sz="2000" dirty="0">
                <a:solidFill>
                  <a:schemeClr val="bg1"/>
                </a:solidFill>
              </a:rPr>
              <a:t> </a:t>
            </a:r>
            <a:r>
              <a:rPr lang="en-US" sz="2000" dirty="0" err="1">
                <a:solidFill>
                  <a:schemeClr val="bg1"/>
                </a:solidFill>
              </a:rPr>
              <a:t>videocamere</a:t>
            </a:r>
            <a:r>
              <a:rPr lang="en-US" sz="2000" dirty="0">
                <a:solidFill>
                  <a:schemeClr val="bg1"/>
                </a:solidFill>
              </a:rPr>
              <a:t> per </a:t>
            </a:r>
            <a:r>
              <a:rPr lang="en-US" sz="2000" dirty="0" err="1">
                <a:solidFill>
                  <a:schemeClr val="bg1"/>
                </a:solidFill>
              </a:rPr>
              <a:t>problemi</a:t>
            </a:r>
            <a:r>
              <a:rPr lang="en-US" sz="2000" dirty="0">
                <a:solidFill>
                  <a:schemeClr val="bg1"/>
                </a:solidFill>
              </a:rPr>
              <a:t> ROI ma </a:t>
            </a:r>
            <a:r>
              <a:rPr lang="en-US" sz="2000" dirty="0" err="1">
                <a:solidFill>
                  <a:schemeClr val="bg1"/>
                </a:solidFill>
              </a:rPr>
              <a:t>anche</a:t>
            </a:r>
            <a:r>
              <a:rPr lang="en-US" sz="2000" dirty="0">
                <a:solidFill>
                  <a:schemeClr val="bg1"/>
                </a:solidFill>
              </a:rPr>
              <a:t> per </a:t>
            </a:r>
            <a:r>
              <a:rPr lang="en-US" sz="2000" dirty="0" err="1">
                <a:solidFill>
                  <a:schemeClr val="bg1"/>
                </a:solidFill>
              </a:rPr>
              <a:t>misure</a:t>
            </a:r>
            <a:r>
              <a:rPr lang="en-US" sz="2000" dirty="0">
                <a:solidFill>
                  <a:schemeClr val="bg1"/>
                </a:solidFill>
              </a:rPr>
              <a:t> sui </a:t>
            </a:r>
            <a:r>
              <a:rPr lang="en-US" sz="2000" dirty="0" err="1">
                <a:solidFill>
                  <a:schemeClr val="bg1"/>
                </a:solidFill>
              </a:rPr>
              <a:t>flussi</a:t>
            </a:r>
            <a:endParaRPr lang="en-US" sz="2000" dirty="0">
              <a:solidFill>
                <a:schemeClr val="bg1"/>
              </a:solidFill>
            </a:endParaRPr>
          </a:p>
          <a:p>
            <a:pPr marL="914400" lvl="1" indent="-228600">
              <a:lnSpc>
                <a:spcPct val="90000"/>
              </a:lnSpc>
              <a:spcAft>
                <a:spcPts val="600"/>
              </a:spcAft>
              <a:buFont typeface="Arial" panose="020B0604020202020204" pitchFamily="34" charset="0"/>
              <a:buChar char="•"/>
            </a:pPr>
            <a:r>
              <a:rPr lang="en-US" sz="2000" dirty="0">
                <a:solidFill>
                  <a:schemeClr val="bg1"/>
                </a:solidFill>
              </a:rPr>
              <a:t>Basso </a:t>
            </a:r>
            <a:r>
              <a:rPr lang="en-US" sz="2000" dirty="0" err="1">
                <a:solidFill>
                  <a:schemeClr val="bg1"/>
                </a:solidFill>
              </a:rPr>
              <a:t>costo</a:t>
            </a:r>
            <a:r>
              <a:rPr lang="en-US" sz="2000" dirty="0">
                <a:solidFill>
                  <a:schemeClr val="bg1"/>
                </a:solidFill>
              </a:rPr>
              <a:t>, </a:t>
            </a:r>
            <a:r>
              <a:rPr lang="en-US" sz="2000" dirty="0" err="1">
                <a:solidFill>
                  <a:schemeClr val="bg1"/>
                </a:solidFill>
              </a:rPr>
              <a:t>discreto</a:t>
            </a:r>
            <a:r>
              <a:rPr lang="en-US" sz="2000" dirty="0">
                <a:solidFill>
                  <a:schemeClr val="bg1"/>
                </a:solidFill>
              </a:rPr>
              <a:t>, </a:t>
            </a:r>
            <a:r>
              <a:rPr lang="en-US" sz="2000" dirty="0" err="1">
                <a:solidFill>
                  <a:schemeClr val="bg1"/>
                </a:solidFill>
              </a:rPr>
              <a:t>nessun</a:t>
            </a:r>
            <a:r>
              <a:rPr lang="en-US" sz="2000" dirty="0">
                <a:solidFill>
                  <a:schemeClr val="bg1"/>
                </a:solidFill>
              </a:rPr>
              <a:t> </a:t>
            </a:r>
            <a:r>
              <a:rPr lang="en-US" sz="2000" dirty="0" err="1">
                <a:solidFill>
                  <a:schemeClr val="bg1"/>
                </a:solidFill>
              </a:rPr>
              <a:t>problema</a:t>
            </a:r>
            <a:r>
              <a:rPr lang="en-US" sz="2000" dirty="0">
                <a:solidFill>
                  <a:schemeClr val="bg1"/>
                </a:solidFill>
              </a:rPr>
              <a:t> di </a:t>
            </a:r>
            <a:r>
              <a:rPr lang="en-US" sz="2000" dirty="0" err="1">
                <a:solidFill>
                  <a:schemeClr val="bg1"/>
                </a:solidFill>
              </a:rPr>
              <a:t>occlusioni</a:t>
            </a:r>
            <a:r>
              <a:rPr lang="en-US" sz="2000" dirty="0">
                <a:solidFill>
                  <a:schemeClr val="bg1"/>
                </a:solidFill>
              </a:rPr>
              <a:t> o </a:t>
            </a:r>
            <a:r>
              <a:rPr lang="en-US" sz="2000" dirty="0" err="1">
                <a:solidFill>
                  <a:schemeClr val="bg1"/>
                </a:solidFill>
              </a:rPr>
              <a:t>cambi</a:t>
            </a:r>
            <a:r>
              <a:rPr lang="en-US" sz="2000" dirty="0">
                <a:solidFill>
                  <a:schemeClr val="bg1"/>
                </a:solidFill>
              </a:rPr>
              <a:t> di </a:t>
            </a:r>
            <a:r>
              <a:rPr lang="en-US" sz="2000" dirty="0" err="1">
                <a:solidFill>
                  <a:schemeClr val="bg1"/>
                </a:solidFill>
              </a:rPr>
              <a:t>illuminazione</a:t>
            </a:r>
            <a:endParaRPr lang="en-US" sz="2000" dirty="0">
              <a:solidFill>
                <a:schemeClr val="bg1"/>
              </a:solidFill>
            </a:endParaRPr>
          </a:p>
          <a:p>
            <a:pPr marL="914400" lvl="1" indent="-228600">
              <a:lnSpc>
                <a:spcPct val="90000"/>
              </a:lnSpc>
              <a:spcAft>
                <a:spcPts val="600"/>
              </a:spcAft>
              <a:buFont typeface="Arial" panose="020B0604020202020204" pitchFamily="34" charset="0"/>
              <a:buChar char="•"/>
            </a:pPr>
            <a:r>
              <a:rPr lang="en-US" sz="2000" dirty="0" err="1">
                <a:solidFill>
                  <a:schemeClr val="bg1"/>
                </a:solidFill>
              </a:rPr>
              <a:t>Assunto</a:t>
            </a:r>
            <a:r>
              <a:rPr lang="en-US" sz="2000" dirty="0">
                <a:solidFill>
                  <a:schemeClr val="bg1"/>
                </a:solidFill>
              </a:rPr>
              <a:t> forte, </a:t>
            </a:r>
            <a:r>
              <a:rPr lang="en-US" sz="2000" dirty="0" err="1">
                <a:solidFill>
                  <a:schemeClr val="bg1"/>
                </a:solidFill>
              </a:rPr>
              <a:t>va</a:t>
            </a:r>
            <a:r>
              <a:rPr lang="en-US" sz="2000" dirty="0">
                <a:solidFill>
                  <a:schemeClr val="bg1"/>
                </a:solidFill>
              </a:rPr>
              <a:t> </a:t>
            </a:r>
            <a:r>
              <a:rPr lang="en-US" sz="2000" dirty="0" err="1">
                <a:solidFill>
                  <a:schemeClr val="bg1"/>
                </a:solidFill>
              </a:rPr>
              <a:t>calcolato</a:t>
            </a:r>
            <a:r>
              <a:rPr lang="en-US" sz="2000" dirty="0">
                <a:solidFill>
                  <a:schemeClr val="bg1"/>
                </a:solidFill>
              </a:rPr>
              <a:t> </a:t>
            </a:r>
            <a:r>
              <a:rPr lang="en-US" sz="2000" dirty="0" err="1">
                <a:solidFill>
                  <a:schemeClr val="bg1"/>
                </a:solidFill>
              </a:rPr>
              <a:t>il</a:t>
            </a:r>
            <a:r>
              <a:rPr lang="en-US" sz="2000" dirty="0">
                <a:solidFill>
                  <a:schemeClr val="bg1"/>
                </a:solidFill>
              </a:rPr>
              <a:t> </a:t>
            </a:r>
            <a:r>
              <a:rPr lang="en-US" sz="2000" dirty="0" err="1">
                <a:solidFill>
                  <a:schemeClr val="bg1"/>
                </a:solidFill>
              </a:rPr>
              <a:t>tasso</a:t>
            </a:r>
            <a:r>
              <a:rPr lang="en-US" sz="2000" dirty="0">
                <a:solidFill>
                  <a:schemeClr val="bg1"/>
                </a:solidFill>
              </a:rPr>
              <a:t> di </a:t>
            </a:r>
            <a:r>
              <a:rPr lang="en-US" sz="2000" dirty="0" err="1">
                <a:solidFill>
                  <a:schemeClr val="bg1"/>
                </a:solidFill>
              </a:rPr>
              <a:t>rilevazione</a:t>
            </a:r>
            <a:endParaRPr lang="en-US" sz="2000" dirty="0">
              <a:solidFill>
                <a:schemeClr val="bg1"/>
              </a:solidFill>
            </a:endParaRPr>
          </a:p>
          <a:p>
            <a:pPr marL="914400" lvl="1" indent="-228600">
              <a:lnSpc>
                <a:spcPct val="90000"/>
              </a:lnSpc>
              <a:spcAft>
                <a:spcPts val="600"/>
              </a:spcAft>
              <a:buFont typeface="Arial" panose="020B0604020202020204" pitchFamily="34" charset="0"/>
              <a:buChar char="•"/>
            </a:pPr>
            <a:r>
              <a:rPr lang="en-US" sz="2000" dirty="0" err="1">
                <a:solidFill>
                  <a:schemeClr val="bg1"/>
                </a:solidFill>
              </a:rPr>
              <a:t>Misura</a:t>
            </a:r>
            <a:r>
              <a:rPr lang="en-US" sz="2000" dirty="0">
                <a:solidFill>
                  <a:schemeClr val="bg1"/>
                </a:solidFill>
              </a:rPr>
              <a:t> </a:t>
            </a:r>
            <a:r>
              <a:rPr lang="en-US" sz="2000" dirty="0" err="1">
                <a:solidFill>
                  <a:schemeClr val="bg1"/>
                </a:solidFill>
              </a:rPr>
              <a:t>grossolana</a:t>
            </a:r>
            <a:r>
              <a:rPr lang="en-US" sz="2000" dirty="0">
                <a:solidFill>
                  <a:schemeClr val="bg1"/>
                </a:solidFill>
              </a:rPr>
              <a:t> ma </a:t>
            </a:r>
            <a:r>
              <a:rPr lang="en-US" sz="2000" dirty="0" err="1">
                <a:solidFill>
                  <a:schemeClr val="bg1"/>
                </a:solidFill>
              </a:rPr>
              <a:t>comunque</a:t>
            </a:r>
            <a:r>
              <a:rPr lang="en-US" sz="2000" dirty="0">
                <a:solidFill>
                  <a:schemeClr val="bg1"/>
                </a:solidFill>
              </a:rPr>
              <a:t> </a:t>
            </a:r>
            <a:r>
              <a:rPr lang="en-US" sz="2000" dirty="0" err="1">
                <a:solidFill>
                  <a:schemeClr val="bg1"/>
                </a:solidFill>
              </a:rPr>
              <a:t>indicativa</a:t>
            </a:r>
            <a:endParaRPr lang="en-US" sz="2000" dirty="0">
              <a:solidFill>
                <a:schemeClr val="bg1"/>
              </a:solidFill>
            </a:endParaRPr>
          </a:p>
          <a:p>
            <a:pPr indent="-228600">
              <a:lnSpc>
                <a:spcPct val="90000"/>
              </a:lnSpc>
              <a:spcAft>
                <a:spcPts val="600"/>
              </a:spcAft>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3499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a:latin typeface="+mj-lt"/>
                <a:ea typeface="+mj-ea"/>
                <a:cs typeface="+mj-cs"/>
              </a:rPr>
              <a:t>Wi-Fi</a:t>
            </a:r>
          </a:p>
        </p:txBody>
      </p:sp>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sp>
        <p:nvSpPr>
          <p:cNvPr id="25" name="CasellaDiTesto 24">
            <a:extLst>
              <a:ext uri="{FF2B5EF4-FFF2-40B4-BE49-F238E27FC236}">
                <a16:creationId xmlns:a16="http://schemas.microsoft.com/office/drawing/2014/main" id="{2449B45D-D1C3-4315-AF63-C9A2728EFD32}"/>
              </a:ext>
            </a:extLst>
          </p:cNvPr>
          <p:cNvSpPr txBox="1"/>
          <p:nvPr/>
        </p:nvSpPr>
        <p:spPr>
          <a:xfrm>
            <a:off x="624114" y="2337037"/>
            <a:ext cx="4317322" cy="4164098"/>
          </a:xfrm>
          <a:prstGeom prst="rect">
            <a:avLst/>
          </a:prstGeom>
        </p:spPr>
        <p:txBody>
          <a:bodyPr vert="horz" lIns="91440" tIns="45720" rIns="91440" bIns="45720" rtlCol="0" anchor="ctr">
            <a:normAutofit/>
          </a:bodyPr>
          <a:lstStyle/>
          <a:p>
            <a:pPr>
              <a:lnSpc>
                <a:spcPct val="90000"/>
              </a:lnSpc>
              <a:spcAft>
                <a:spcPts val="600"/>
              </a:spcAft>
            </a:pPr>
            <a:r>
              <a:rPr lang="en-US" sz="2000" dirty="0">
                <a:solidFill>
                  <a:schemeClr val="bg1"/>
                </a:solidFill>
              </a:rPr>
              <a:t>Lo standard IEEE 802.11 </a:t>
            </a:r>
            <a:r>
              <a:rPr lang="en-US" sz="2000" dirty="0" err="1">
                <a:solidFill>
                  <a:schemeClr val="bg1"/>
                </a:solidFill>
              </a:rPr>
              <a:t>definisce</a:t>
            </a:r>
            <a:r>
              <a:rPr lang="en-US" sz="2000" dirty="0">
                <a:solidFill>
                  <a:schemeClr val="bg1"/>
                </a:solidFill>
              </a:rPr>
              <a:t> 3 tipi di frame </a:t>
            </a:r>
            <a:r>
              <a:rPr lang="en-US" sz="2000" dirty="0" err="1">
                <a:solidFill>
                  <a:schemeClr val="bg1"/>
                </a:solidFill>
              </a:rPr>
              <a:t>scambiati</a:t>
            </a:r>
            <a:r>
              <a:rPr lang="en-US" sz="2000" dirty="0">
                <a:solidFill>
                  <a:schemeClr val="bg1"/>
                </a:solidFill>
              </a:rPr>
              <a:t> </a:t>
            </a:r>
            <a:r>
              <a:rPr lang="en-US" sz="2000" dirty="0" err="1">
                <a:solidFill>
                  <a:schemeClr val="bg1"/>
                </a:solidFill>
              </a:rPr>
              <a:t>dai</a:t>
            </a:r>
            <a:r>
              <a:rPr lang="en-US" sz="2000" dirty="0">
                <a:solidFill>
                  <a:schemeClr val="bg1"/>
                </a:solidFill>
              </a:rPr>
              <a:t> </a:t>
            </a:r>
            <a:r>
              <a:rPr lang="en-US" sz="2000" dirty="0" err="1">
                <a:solidFill>
                  <a:schemeClr val="bg1"/>
                </a:solidFill>
              </a:rPr>
              <a:t>dispositivi</a:t>
            </a:r>
            <a:r>
              <a:rPr lang="en-US" sz="2000" dirty="0">
                <a:solidFill>
                  <a:schemeClr val="bg1"/>
                </a:solidFill>
              </a:rPr>
              <a:t> Wi-Fi:</a:t>
            </a:r>
          </a:p>
          <a:p>
            <a:pPr marL="914400" lvl="1" indent="-228600">
              <a:lnSpc>
                <a:spcPct val="90000"/>
              </a:lnSpc>
              <a:spcAft>
                <a:spcPts val="600"/>
              </a:spcAft>
              <a:buFont typeface="Arial" panose="020B0604020202020204" pitchFamily="34" charset="0"/>
              <a:buChar char="•"/>
            </a:pPr>
            <a:r>
              <a:rPr lang="en-US" sz="2000" dirty="0">
                <a:solidFill>
                  <a:schemeClr val="bg1"/>
                </a:solidFill>
              </a:rPr>
              <a:t>Management Frame</a:t>
            </a:r>
          </a:p>
          <a:p>
            <a:pPr marL="914400" lvl="1" indent="-228600">
              <a:lnSpc>
                <a:spcPct val="90000"/>
              </a:lnSpc>
              <a:spcAft>
                <a:spcPts val="600"/>
              </a:spcAft>
              <a:buFont typeface="Arial" panose="020B0604020202020204" pitchFamily="34" charset="0"/>
              <a:buChar char="•"/>
            </a:pPr>
            <a:r>
              <a:rPr lang="en-US" sz="2000" dirty="0">
                <a:solidFill>
                  <a:schemeClr val="bg1"/>
                </a:solidFill>
              </a:rPr>
              <a:t>Control Frame</a:t>
            </a:r>
          </a:p>
          <a:p>
            <a:pPr marL="914400" lvl="1" indent="-228600">
              <a:lnSpc>
                <a:spcPct val="90000"/>
              </a:lnSpc>
              <a:spcAft>
                <a:spcPts val="600"/>
              </a:spcAft>
              <a:buFont typeface="Arial" panose="020B0604020202020204" pitchFamily="34" charset="0"/>
              <a:buChar char="•"/>
            </a:pPr>
            <a:r>
              <a:rPr lang="en-US" sz="2000" dirty="0">
                <a:solidFill>
                  <a:schemeClr val="bg1"/>
                </a:solidFill>
              </a:rPr>
              <a:t>Data frame</a:t>
            </a:r>
          </a:p>
          <a:p>
            <a:pPr>
              <a:lnSpc>
                <a:spcPct val="90000"/>
              </a:lnSpc>
              <a:spcAft>
                <a:spcPts val="600"/>
              </a:spcAft>
            </a:pPr>
            <a:r>
              <a:rPr lang="en-US" sz="2000" dirty="0" err="1">
                <a:solidFill>
                  <a:schemeClr val="bg1"/>
                </a:solidFill>
              </a:rPr>
              <a:t>Esempi</a:t>
            </a:r>
            <a:r>
              <a:rPr lang="en-US" sz="2000" dirty="0">
                <a:solidFill>
                  <a:schemeClr val="bg1"/>
                </a:solidFill>
              </a:rPr>
              <a:t> di Management Frame:</a:t>
            </a:r>
          </a:p>
          <a:p>
            <a:pPr marL="914400" lvl="1" indent="-228600">
              <a:lnSpc>
                <a:spcPct val="90000"/>
              </a:lnSpc>
              <a:spcAft>
                <a:spcPts val="600"/>
              </a:spcAft>
              <a:buFont typeface="Arial" panose="020B0604020202020204" pitchFamily="34" charset="0"/>
              <a:buChar char="•"/>
            </a:pPr>
            <a:r>
              <a:rPr lang="en-US" sz="2000" dirty="0">
                <a:solidFill>
                  <a:schemeClr val="bg1"/>
                </a:solidFill>
              </a:rPr>
              <a:t>Association frame</a:t>
            </a:r>
          </a:p>
          <a:p>
            <a:pPr marL="914400" lvl="1" indent="-228600">
              <a:lnSpc>
                <a:spcPct val="90000"/>
              </a:lnSpc>
              <a:spcAft>
                <a:spcPts val="600"/>
              </a:spcAft>
              <a:buFont typeface="Arial" panose="020B0604020202020204" pitchFamily="34" charset="0"/>
              <a:buChar char="•"/>
            </a:pPr>
            <a:r>
              <a:rPr lang="en-US" sz="2000" dirty="0">
                <a:solidFill>
                  <a:schemeClr val="bg1"/>
                </a:solidFill>
              </a:rPr>
              <a:t>Authentication frame</a:t>
            </a:r>
          </a:p>
          <a:p>
            <a:pPr marL="914400" lvl="1" indent="-228600">
              <a:lnSpc>
                <a:spcPct val="90000"/>
              </a:lnSpc>
              <a:spcAft>
                <a:spcPts val="600"/>
              </a:spcAft>
              <a:buFont typeface="Arial" panose="020B0604020202020204" pitchFamily="34" charset="0"/>
              <a:buChar char="•"/>
            </a:pPr>
            <a:r>
              <a:rPr lang="en-US" sz="2000" dirty="0">
                <a:solidFill>
                  <a:schemeClr val="bg1"/>
                </a:solidFill>
              </a:rPr>
              <a:t>Beacon frame</a:t>
            </a:r>
          </a:p>
          <a:p>
            <a:pPr marL="914400" lvl="1" indent="-228600">
              <a:lnSpc>
                <a:spcPct val="90000"/>
              </a:lnSpc>
              <a:spcAft>
                <a:spcPts val="600"/>
              </a:spcAft>
              <a:buFont typeface="Arial" panose="020B0604020202020204" pitchFamily="34" charset="0"/>
              <a:buChar char="•"/>
            </a:pPr>
            <a:r>
              <a:rPr lang="en-US" sz="2000" dirty="0">
                <a:solidFill>
                  <a:schemeClr val="bg1"/>
                </a:solidFill>
              </a:rPr>
              <a:t>Probe request</a:t>
            </a:r>
          </a:p>
          <a:p>
            <a:pPr marL="914400" lvl="1" indent="-228600">
              <a:lnSpc>
                <a:spcPct val="90000"/>
              </a:lnSpc>
              <a:spcAft>
                <a:spcPts val="600"/>
              </a:spcAft>
              <a:buFont typeface="Arial" panose="020B0604020202020204" pitchFamily="34" charset="0"/>
              <a:buChar char="•"/>
            </a:pPr>
            <a:r>
              <a:rPr lang="en-US" sz="2000" dirty="0">
                <a:solidFill>
                  <a:schemeClr val="bg1"/>
                </a:solidFill>
              </a:rPr>
              <a:t>Probe response</a:t>
            </a:r>
          </a:p>
          <a:p>
            <a:pPr marL="914400" lvl="1" indent="-228600">
              <a:lnSpc>
                <a:spcPct val="90000"/>
              </a:lnSpc>
              <a:spcAft>
                <a:spcPts val="600"/>
              </a:spcAft>
              <a:buFont typeface="Arial" panose="020B0604020202020204" pitchFamily="34" charset="0"/>
              <a:buChar char="•"/>
            </a:pPr>
            <a:endParaRPr lang="en-US" sz="2000" dirty="0">
              <a:solidFill>
                <a:schemeClr val="bg1"/>
              </a:solidFill>
            </a:endParaRPr>
          </a:p>
        </p:txBody>
      </p:sp>
      <p:pic>
        <p:nvPicPr>
          <p:cNvPr id="11" name="Immagine 10">
            <a:extLst>
              <a:ext uri="{FF2B5EF4-FFF2-40B4-BE49-F238E27FC236}">
                <a16:creationId xmlns:a16="http://schemas.microsoft.com/office/drawing/2014/main" id="{E98E1388-BA54-489B-851E-DD30F2B78B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12" name="Immagine 11">
            <a:extLst>
              <a:ext uri="{FF2B5EF4-FFF2-40B4-BE49-F238E27FC236}">
                <a16:creationId xmlns:a16="http://schemas.microsoft.com/office/drawing/2014/main" id="{07340441-D575-44D8-A114-422ACCCCDC81}"/>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Tree>
    <p:extLst>
      <p:ext uri="{BB962C8B-B14F-4D97-AF65-F5344CB8AC3E}">
        <p14:creationId xmlns:p14="http://schemas.microsoft.com/office/powerpoint/2010/main" val="2178386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CasellaDiTesto 1">
            <a:extLst>
              <a:ext uri="{FF2B5EF4-FFF2-40B4-BE49-F238E27FC236}">
                <a16:creationId xmlns:a16="http://schemas.microsoft.com/office/drawing/2014/main" id="{C8BC8DAA-05C8-48CC-987A-BF00F5CE7498}"/>
              </a:ext>
            </a:extLst>
          </p:cNvPr>
          <p:cNvSpPr txBox="1"/>
          <p:nvPr/>
        </p:nvSpPr>
        <p:spPr>
          <a:xfrm>
            <a:off x="838200" y="96406"/>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a:latin typeface="+mj-lt"/>
                <a:ea typeface="+mj-ea"/>
                <a:cs typeface="+mj-cs"/>
              </a:rPr>
              <a:t>Wi-Fi</a:t>
            </a:r>
          </a:p>
        </p:txBody>
      </p:sp>
      <p:sp>
        <p:nvSpPr>
          <p:cNvPr id="8" name="CasellaDiTesto 7">
            <a:extLst>
              <a:ext uri="{FF2B5EF4-FFF2-40B4-BE49-F238E27FC236}">
                <a16:creationId xmlns:a16="http://schemas.microsoft.com/office/drawing/2014/main" id="{3C8141A1-D8EB-45B1-9114-6B4F2A43DB0B}"/>
              </a:ext>
            </a:extLst>
          </p:cNvPr>
          <p:cNvSpPr txBox="1"/>
          <p:nvPr/>
        </p:nvSpPr>
        <p:spPr>
          <a:xfrm>
            <a:off x="537696" y="1978331"/>
            <a:ext cx="5097779" cy="4065986"/>
          </a:xfrm>
          <a:prstGeom prst="rect">
            <a:avLst/>
          </a:prstGeom>
        </p:spPr>
        <p:txBody>
          <a:bodyPr vert="horz" lIns="91440" tIns="45720" rIns="91440" bIns="45720" rtlCol="0" anchor="t">
            <a:noAutofit/>
          </a:bodyPr>
          <a:lstStyle/>
          <a:p>
            <a:pPr>
              <a:lnSpc>
                <a:spcPct val="90000"/>
              </a:lnSpc>
              <a:spcAft>
                <a:spcPts val="600"/>
              </a:spcAft>
            </a:pPr>
            <a:r>
              <a:rPr lang="en-US" sz="2000" b="1" dirty="0">
                <a:solidFill>
                  <a:srgbClr val="FFFFFF"/>
                </a:solidFill>
              </a:rPr>
              <a:t>Due tipi di </a:t>
            </a:r>
            <a:r>
              <a:rPr lang="en-US" sz="2000" b="1" dirty="0" err="1">
                <a:solidFill>
                  <a:srgbClr val="FFFFFF"/>
                </a:solidFill>
              </a:rPr>
              <a:t>ricerche</a:t>
            </a:r>
            <a:r>
              <a:rPr lang="en-US" sz="2000" b="1" dirty="0">
                <a:solidFill>
                  <a:srgbClr val="FFFFFF"/>
                </a:solidFill>
              </a:rPr>
              <a:t> </a:t>
            </a:r>
            <a:r>
              <a:rPr lang="en-US" sz="2000" b="1" dirty="0" err="1">
                <a:solidFill>
                  <a:srgbClr val="FFFFFF"/>
                </a:solidFill>
              </a:rPr>
              <a:t>delle</a:t>
            </a:r>
            <a:r>
              <a:rPr lang="en-US" sz="2000" b="1" dirty="0">
                <a:solidFill>
                  <a:srgbClr val="FFFFFF"/>
                </a:solidFill>
              </a:rPr>
              <a:t> </a:t>
            </a:r>
            <a:r>
              <a:rPr lang="en-US" sz="2000" b="1" dirty="0" err="1">
                <a:solidFill>
                  <a:srgbClr val="FFFFFF"/>
                </a:solidFill>
              </a:rPr>
              <a:t>reti</a:t>
            </a:r>
            <a:r>
              <a:rPr lang="en-US" sz="2000" b="1" dirty="0">
                <a:solidFill>
                  <a:srgbClr val="FFFFFF"/>
                </a:solidFill>
              </a:rPr>
              <a:t> wireless:</a:t>
            </a:r>
          </a:p>
          <a:p>
            <a:pPr lvl="1" indent="-228600">
              <a:lnSpc>
                <a:spcPct val="90000"/>
              </a:lnSpc>
              <a:spcAft>
                <a:spcPts val="600"/>
              </a:spcAft>
              <a:buFont typeface="Arial" panose="020B0604020202020204" pitchFamily="34" charset="0"/>
              <a:buChar char="•"/>
            </a:pPr>
            <a:r>
              <a:rPr lang="en-US" sz="2000" dirty="0">
                <a:solidFill>
                  <a:srgbClr val="FFFFFF"/>
                </a:solidFill>
              </a:rPr>
              <a:t>Passive scanning (</a:t>
            </a:r>
            <a:r>
              <a:rPr lang="en-US" sz="2000" dirty="0" err="1">
                <a:solidFill>
                  <a:srgbClr val="FFFFFF"/>
                </a:solidFill>
              </a:rPr>
              <a:t>ascoltando</a:t>
            </a:r>
            <a:r>
              <a:rPr lang="en-US" sz="2000" dirty="0">
                <a:solidFill>
                  <a:srgbClr val="FFFFFF"/>
                </a:solidFill>
              </a:rPr>
              <a:t> </a:t>
            </a:r>
            <a:r>
              <a:rPr lang="en-US" sz="2000" dirty="0" err="1">
                <a:solidFill>
                  <a:srgbClr val="FFFFFF"/>
                </a:solidFill>
              </a:rPr>
              <a:t>i</a:t>
            </a:r>
            <a:r>
              <a:rPr lang="en-US" sz="2000" dirty="0">
                <a:solidFill>
                  <a:srgbClr val="FFFFFF"/>
                </a:solidFill>
              </a:rPr>
              <a:t> Beacon frame)</a:t>
            </a:r>
          </a:p>
          <a:p>
            <a:pPr lvl="1" indent="-228600">
              <a:lnSpc>
                <a:spcPct val="90000"/>
              </a:lnSpc>
              <a:spcAft>
                <a:spcPts val="600"/>
              </a:spcAft>
              <a:buFont typeface="Arial" panose="020B0604020202020204" pitchFamily="34" charset="0"/>
              <a:buChar char="•"/>
            </a:pPr>
            <a:r>
              <a:rPr lang="en-US" sz="2000" dirty="0">
                <a:solidFill>
                  <a:srgbClr val="FFFFFF"/>
                </a:solidFill>
              </a:rPr>
              <a:t>Active scanning (</a:t>
            </a:r>
            <a:r>
              <a:rPr lang="en-US" sz="2000" dirty="0" err="1">
                <a:solidFill>
                  <a:srgbClr val="FFFFFF"/>
                </a:solidFill>
              </a:rPr>
              <a:t>inviando</a:t>
            </a:r>
            <a:r>
              <a:rPr lang="en-US" sz="2000" dirty="0">
                <a:solidFill>
                  <a:srgbClr val="FFFFFF"/>
                </a:solidFill>
              </a:rPr>
              <a:t> Probe request e </a:t>
            </a:r>
            <a:r>
              <a:rPr lang="en-US" sz="2000" dirty="0" err="1">
                <a:solidFill>
                  <a:srgbClr val="FFFFFF"/>
                </a:solidFill>
              </a:rPr>
              <a:t>attendendo</a:t>
            </a:r>
            <a:r>
              <a:rPr lang="en-US" sz="2000" dirty="0">
                <a:solidFill>
                  <a:srgbClr val="FFFFFF"/>
                </a:solidFill>
              </a:rPr>
              <a:t> Probe response)</a:t>
            </a:r>
            <a:endParaRPr lang="en-US" sz="2000" b="1" dirty="0">
              <a:solidFill>
                <a:srgbClr val="FFFFFF"/>
              </a:solidFill>
            </a:endParaRPr>
          </a:p>
          <a:p>
            <a:pPr>
              <a:lnSpc>
                <a:spcPct val="90000"/>
              </a:lnSpc>
              <a:spcAft>
                <a:spcPts val="600"/>
              </a:spcAft>
            </a:pPr>
            <a:endParaRPr lang="en-US" sz="2000" b="1" dirty="0">
              <a:solidFill>
                <a:srgbClr val="FFFFFF"/>
              </a:solidFill>
            </a:endParaRPr>
          </a:p>
          <a:p>
            <a:pPr>
              <a:lnSpc>
                <a:spcPct val="90000"/>
              </a:lnSpc>
              <a:spcAft>
                <a:spcPts val="600"/>
              </a:spcAft>
            </a:pPr>
            <a:r>
              <a:rPr lang="en-US" sz="2000" b="1" dirty="0">
                <a:solidFill>
                  <a:srgbClr val="FFFFFF"/>
                </a:solidFill>
              </a:rPr>
              <a:t>Beacon frame:</a:t>
            </a:r>
          </a:p>
          <a:p>
            <a:pPr marL="228600" lvl="1">
              <a:lnSpc>
                <a:spcPct val="90000"/>
              </a:lnSpc>
              <a:spcAft>
                <a:spcPts val="600"/>
              </a:spcAft>
            </a:pPr>
            <a:r>
              <a:rPr lang="en-US" sz="2000" dirty="0" err="1">
                <a:solidFill>
                  <a:srgbClr val="FFFFFF"/>
                </a:solidFill>
              </a:rPr>
              <a:t>messaggi</a:t>
            </a:r>
            <a:r>
              <a:rPr lang="en-US" sz="2000" dirty="0">
                <a:solidFill>
                  <a:srgbClr val="FFFFFF"/>
                </a:solidFill>
              </a:rPr>
              <a:t> </a:t>
            </a:r>
            <a:r>
              <a:rPr lang="en-US" sz="2000" dirty="0" err="1">
                <a:solidFill>
                  <a:srgbClr val="FFFFFF"/>
                </a:solidFill>
              </a:rPr>
              <a:t>che</a:t>
            </a:r>
            <a:r>
              <a:rPr lang="en-US" sz="2000" dirty="0">
                <a:solidFill>
                  <a:srgbClr val="FFFFFF"/>
                </a:solidFill>
              </a:rPr>
              <a:t> </a:t>
            </a:r>
            <a:r>
              <a:rPr lang="en-US" sz="2000" dirty="0" err="1">
                <a:solidFill>
                  <a:srgbClr val="FFFFFF"/>
                </a:solidFill>
              </a:rPr>
              <a:t>gli</a:t>
            </a:r>
            <a:r>
              <a:rPr lang="en-US" sz="2000" dirty="0">
                <a:solidFill>
                  <a:srgbClr val="FFFFFF"/>
                </a:solidFill>
              </a:rPr>
              <a:t> AP (access point) </a:t>
            </a:r>
            <a:r>
              <a:rPr lang="en-US" sz="2000" dirty="0" err="1">
                <a:solidFill>
                  <a:srgbClr val="FFFFFF"/>
                </a:solidFill>
              </a:rPr>
              <a:t>inviano</a:t>
            </a:r>
            <a:r>
              <a:rPr lang="en-US" sz="2000" dirty="0">
                <a:solidFill>
                  <a:srgbClr val="FFFFFF"/>
                </a:solidFill>
              </a:rPr>
              <a:t> per </a:t>
            </a:r>
            <a:r>
              <a:rPr lang="en-US" sz="2000" dirty="0" err="1">
                <a:solidFill>
                  <a:srgbClr val="FFFFFF"/>
                </a:solidFill>
              </a:rPr>
              <a:t>segnalare</a:t>
            </a:r>
            <a:r>
              <a:rPr lang="en-US" sz="2000" dirty="0">
                <a:solidFill>
                  <a:srgbClr val="FFFFFF"/>
                </a:solidFill>
              </a:rPr>
              <a:t> la propria </a:t>
            </a:r>
            <a:r>
              <a:rPr lang="en-US" sz="2000" dirty="0" err="1">
                <a:solidFill>
                  <a:srgbClr val="FFFFFF"/>
                </a:solidFill>
              </a:rPr>
              <a:t>presenza</a:t>
            </a:r>
            <a:r>
              <a:rPr lang="en-US" sz="2000" dirty="0">
                <a:solidFill>
                  <a:srgbClr val="FFFFFF"/>
                </a:solidFill>
              </a:rPr>
              <a:t> e </a:t>
            </a:r>
            <a:r>
              <a:rPr lang="en-US" sz="2000" dirty="0" err="1">
                <a:solidFill>
                  <a:srgbClr val="FFFFFF"/>
                </a:solidFill>
              </a:rPr>
              <a:t>il</a:t>
            </a:r>
            <a:r>
              <a:rPr lang="en-US" sz="2000" dirty="0">
                <a:solidFill>
                  <a:srgbClr val="FFFFFF"/>
                </a:solidFill>
              </a:rPr>
              <a:t> proprio SSID</a:t>
            </a:r>
          </a:p>
          <a:p>
            <a:pPr marL="342900" indent="-228600">
              <a:lnSpc>
                <a:spcPct val="90000"/>
              </a:lnSpc>
              <a:spcAft>
                <a:spcPts val="600"/>
              </a:spcAft>
              <a:buFont typeface="Arial" panose="020B0604020202020204" pitchFamily="34" charset="0"/>
              <a:buChar char="•"/>
            </a:pPr>
            <a:endParaRPr lang="en-US" sz="2000" b="1" dirty="0">
              <a:solidFill>
                <a:srgbClr val="FFFFFF"/>
              </a:solidFill>
            </a:endParaRPr>
          </a:p>
          <a:p>
            <a:pPr>
              <a:lnSpc>
                <a:spcPct val="90000"/>
              </a:lnSpc>
              <a:spcAft>
                <a:spcPts val="600"/>
              </a:spcAft>
            </a:pPr>
            <a:r>
              <a:rPr lang="en-US" sz="2000" b="1" dirty="0">
                <a:solidFill>
                  <a:srgbClr val="FFFFFF"/>
                </a:solidFill>
              </a:rPr>
              <a:t>Probe request:</a:t>
            </a:r>
          </a:p>
          <a:p>
            <a:pPr marL="228600" lvl="1">
              <a:lnSpc>
                <a:spcPct val="90000"/>
              </a:lnSpc>
              <a:spcAft>
                <a:spcPts val="600"/>
              </a:spcAft>
            </a:pPr>
            <a:r>
              <a:rPr lang="en-US" sz="2000" dirty="0" err="1">
                <a:solidFill>
                  <a:srgbClr val="FFFFFF"/>
                </a:solidFill>
              </a:rPr>
              <a:t>richieste</a:t>
            </a:r>
            <a:r>
              <a:rPr lang="en-US" sz="2000" dirty="0">
                <a:solidFill>
                  <a:srgbClr val="FFFFFF"/>
                </a:solidFill>
              </a:rPr>
              <a:t> </a:t>
            </a:r>
            <a:r>
              <a:rPr lang="en-US" sz="2000" dirty="0" err="1">
                <a:solidFill>
                  <a:srgbClr val="FFFFFF"/>
                </a:solidFill>
              </a:rPr>
              <a:t>che</a:t>
            </a:r>
            <a:r>
              <a:rPr lang="en-US" sz="2000" dirty="0">
                <a:solidFill>
                  <a:srgbClr val="FFFFFF"/>
                </a:solidFill>
              </a:rPr>
              <a:t> </a:t>
            </a:r>
            <a:r>
              <a:rPr lang="en-US" sz="2000" dirty="0" err="1">
                <a:solidFill>
                  <a:srgbClr val="FFFFFF"/>
                </a:solidFill>
              </a:rPr>
              <a:t>i</a:t>
            </a:r>
            <a:r>
              <a:rPr lang="en-US" sz="2000" dirty="0">
                <a:solidFill>
                  <a:srgbClr val="FFFFFF"/>
                </a:solidFill>
              </a:rPr>
              <a:t> </a:t>
            </a:r>
            <a:r>
              <a:rPr lang="en-US" sz="2000" dirty="0" err="1">
                <a:solidFill>
                  <a:srgbClr val="FFFFFF"/>
                </a:solidFill>
              </a:rPr>
              <a:t>dispositivi</a:t>
            </a:r>
            <a:r>
              <a:rPr lang="en-US" sz="2000" dirty="0">
                <a:solidFill>
                  <a:srgbClr val="FFFFFF"/>
                </a:solidFill>
              </a:rPr>
              <a:t> </a:t>
            </a:r>
            <a:r>
              <a:rPr lang="en-US" sz="2000" dirty="0" err="1">
                <a:solidFill>
                  <a:srgbClr val="FFFFFF"/>
                </a:solidFill>
              </a:rPr>
              <a:t>inviano</a:t>
            </a:r>
            <a:r>
              <a:rPr lang="en-US" sz="2000" dirty="0">
                <a:solidFill>
                  <a:srgbClr val="FFFFFF"/>
                </a:solidFill>
              </a:rPr>
              <a:t> </a:t>
            </a:r>
            <a:r>
              <a:rPr lang="en-US" sz="2000" dirty="0" err="1">
                <a:solidFill>
                  <a:srgbClr val="FFFFFF"/>
                </a:solidFill>
              </a:rPr>
              <a:t>agli</a:t>
            </a:r>
            <a:r>
              <a:rPr lang="en-US" sz="2000" dirty="0">
                <a:solidFill>
                  <a:srgbClr val="FFFFFF"/>
                </a:solidFill>
              </a:rPr>
              <a:t> AP </a:t>
            </a:r>
            <a:r>
              <a:rPr lang="en-US" sz="2000" dirty="0" err="1">
                <a:solidFill>
                  <a:srgbClr val="FFFFFF"/>
                </a:solidFill>
              </a:rPr>
              <a:t>conosciuti</a:t>
            </a:r>
            <a:r>
              <a:rPr lang="en-US" sz="2000" dirty="0">
                <a:solidFill>
                  <a:srgbClr val="FFFFFF"/>
                </a:solidFill>
              </a:rPr>
              <a:t> o in </a:t>
            </a:r>
            <a:r>
              <a:rPr lang="en-US" sz="2000" dirty="0" err="1">
                <a:solidFill>
                  <a:srgbClr val="FFFFFF"/>
                </a:solidFill>
              </a:rPr>
              <a:t>maniera</a:t>
            </a:r>
            <a:r>
              <a:rPr lang="en-US" sz="2000" dirty="0">
                <a:solidFill>
                  <a:srgbClr val="FFFFFF"/>
                </a:solidFill>
              </a:rPr>
              <a:t> broadcast</a:t>
            </a:r>
          </a:p>
        </p:txBody>
      </p:sp>
      <p:pic>
        <p:nvPicPr>
          <p:cNvPr id="10" name="Immagine 9" descr="Immagine che contiene screenshot&#10;&#10;Descrizione generata automaticamente">
            <a:extLst>
              <a:ext uri="{FF2B5EF4-FFF2-40B4-BE49-F238E27FC236}">
                <a16:creationId xmlns:a16="http://schemas.microsoft.com/office/drawing/2014/main" id="{2FFC47BA-21BD-442A-AD35-17CAFA08B321}"/>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453" b="89801" l="4657" r="93322">
                        <a14:foregroundMark x1="10808" y1="59204" x2="10808" y2="58706"/>
                        <a14:foregroundMark x1="11775" y1="56716" x2="11775" y2="56716"/>
                        <a14:foregroundMark x1="21529" y1="58458" x2="21705" y2="55224"/>
                        <a14:foregroundMark x1="40773" y1="60945" x2="41037" y2="54229"/>
                        <a14:foregroundMark x1="30580" y1="55721" x2="31459" y2="51244"/>
                        <a14:foregroundMark x1="20475" y1="57214" x2="20299" y2="53483"/>
                        <a14:foregroundMark x1="10369" y1="55473" x2="12742" y2="52985"/>
                        <a14:foregroundMark x1="67223" y1="54975" x2="65378" y2="56716"/>
                        <a14:foregroundMark x1="76714" y1="58955" x2="77768" y2="59453"/>
                        <a14:foregroundMark x1="85413" y1="54726" x2="86467" y2="57711"/>
                        <a14:foregroundMark x1="86467" y1="57711" x2="86467" y2="57711"/>
                        <a14:foregroundMark x1="73286" y1="69403" x2="73111" y2="69403"/>
                        <a14:foregroundMark x1="93497" y1="89552" x2="93058" y2="89303"/>
                        <a14:foregroundMark x1="67750" y1="24876" x2="67047" y2="20647"/>
                        <a14:foregroundMark x1="70387" y1="69652" x2="70211" y2="69403"/>
                        <a14:foregroundMark x1="71002" y1="69403" x2="72144" y2="69403"/>
                        <a14:foregroundMark x1="8524" y1="89552" x2="9842" y2="89801"/>
                        <a14:foregroundMark x1="5360" y1="89552" x2="4657" y2="89303"/>
                        <a14:foregroundMark x1="18717" y1="58706" x2="20826" y2="52985"/>
                        <a14:foregroundMark x1="10984" y1="57960" x2="11687" y2="53234"/>
                        <a14:foregroundMark x1="21793" y1="56468" x2="21705" y2="56965"/>
                        <a14:foregroundMark x1="21002" y1="57214" x2="19859" y2="50746"/>
                        <a14:foregroundMark x1="12214" y1="57960" x2="10193" y2="50995"/>
                        <a14:foregroundMark x1="42091" y1="58955" x2="40598" y2="55721"/>
                        <a14:foregroundMark x1="11599" y1="56965" x2="10105" y2="51741"/>
                        <a14:foregroundMark x1="9666" y1="61443" x2="9754" y2="50746"/>
                        <a14:foregroundMark x1="39719" y1="61443" x2="43497" y2="51741"/>
                        <a14:foregroundMark x1="39631" y1="57214" x2="41476" y2="60945"/>
                        <a14:foregroundMark x1="9666" y1="69403" x2="10193" y2="69652"/>
                        <a14:foregroundMark x1="42882" y1="69403" x2="42882" y2="70398"/>
                        <a14:foregroundMark x1="42091" y1="69652" x2="40158" y2="69403"/>
                        <a14:foregroundMark x1="39982" y1="56716" x2="42267" y2="55473"/>
                        <a14:foregroundMark x1="42355" y1="54975" x2="42004" y2="52985"/>
                        <a14:foregroundMark x1="42267" y1="52488" x2="41740" y2="51741"/>
                        <a14:foregroundMark x1="42091" y1="53483" x2="41125" y2="52736"/>
                        <a14:foregroundMark x1="41476" y1="55473" x2="41037" y2="51244"/>
                        <a14:foregroundMark x1="50879" y1="89303" x2="50351" y2="89303"/>
                        <a14:foregroundMark x1="53954" y1="89801" x2="53603" y2="89801"/>
                        <a14:foregroundMark x1="57557" y1="89303" x2="56942" y2="89303"/>
                        <a14:foregroundMark x1="60545" y1="89552" x2="60281" y2="89552"/>
                      </a14:backgroundRemoval>
                    </a14:imgEffect>
                  </a14:imgLayer>
                </a14:imgProps>
              </a:ext>
              <a:ext uri="{28A0092B-C50C-407E-A947-70E740481C1C}">
                <a14:useLocalDpi xmlns:a14="http://schemas.microsoft.com/office/drawing/2010/main" val="0"/>
              </a:ext>
            </a:extLst>
          </a:blip>
          <a:srcRect l="2424" t="-1994" r="47542" b="1994"/>
          <a:stretch/>
        </p:blipFill>
        <p:spPr>
          <a:xfrm>
            <a:off x="7073909" y="3076177"/>
            <a:ext cx="2633514" cy="2210151"/>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cxnSp>
        <p:nvCxnSpPr>
          <p:cNvPr id="5" name="Connettore diritto 4">
            <a:extLst>
              <a:ext uri="{FF2B5EF4-FFF2-40B4-BE49-F238E27FC236}">
                <a16:creationId xmlns:a16="http://schemas.microsoft.com/office/drawing/2014/main" id="{AD7184E6-F3FF-4A21-AEEE-2887C7344FC7}"/>
              </a:ext>
            </a:extLst>
          </p:cNvPr>
          <p:cNvCxnSpPr/>
          <p:nvPr/>
        </p:nvCxnSpPr>
        <p:spPr>
          <a:xfrm>
            <a:off x="624114" y="380059"/>
            <a:ext cx="0" cy="754743"/>
          </a:xfrm>
          <a:prstGeom prst="line">
            <a:avLst/>
          </a:prstGeom>
          <a:ln w="28575">
            <a:solidFill>
              <a:schemeClr val="tx1">
                <a:lumMod val="65000"/>
                <a:lumOff val="35000"/>
              </a:schemeClr>
            </a:solidFill>
          </a:ln>
        </p:spPr>
        <p:style>
          <a:lnRef idx="2">
            <a:schemeClr val="dk1"/>
          </a:lnRef>
          <a:fillRef idx="0">
            <a:schemeClr val="dk1"/>
          </a:fillRef>
          <a:effectRef idx="1">
            <a:schemeClr val="dk1"/>
          </a:effectRef>
          <a:fontRef idx="minor">
            <a:schemeClr val="tx1"/>
          </a:fontRef>
        </p:style>
      </p:cxnSp>
      <p:pic>
        <p:nvPicPr>
          <p:cNvPr id="13" name="Immagine 12" descr="Immagine che contiene screenshot&#10;&#10;Descrizione generata automaticamente">
            <a:extLst>
              <a:ext uri="{FF2B5EF4-FFF2-40B4-BE49-F238E27FC236}">
                <a16:creationId xmlns:a16="http://schemas.microsoft.com/office/drawing/2014/main" id="{E27596E7-7EE3-469E-A948-E1DBAC5E1AF0}"/>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453" b="89801" l="4657" r="93322">
                        <a14:foregroundMark x1="10808" y1="59204" x2="10808" y2="58706"/>
                        <a14:foregroundMark x1="11775" y1="56716" x2="11775" y2="56716"/>
                        <a14:foregroundMark x1="21529" y1="58458" x2="21705" y2="55224"/>
                        <a14:foregroundMark x1="40773" y1="60945" x2="41037" y2="54229"/>
                        <a14:foregroundMark x1="30580" y1="55721" x2="31459" y2="51244"/>
                        <a14:foregroundMark x1="20475" y1="57214" x2="20299" y2="53483"/>
                        <a14:foregroundMark x1="10369" y1="55473" x2="12742" y2="52985"/>
                        <a14:foregroundMark x1="67223" y1="54975" x2="65378" y2="56716"/>
                        <a14:foregroundMark x1="76714" y1="58955" x2="77768" y2="59453"/>
                        <a14:foregroundMark x1="85413" y1="54726" x2="86467" y2="57711"/>
                        <a14:foregroundMark x1="86467" y1="57711" x2="86467" y2="57711"/>
                        <a14:foregroundMark x1="73286" y1="69403" x2="73111" y2="69403"/>
                        <a14:foregroundMark x1="93497" y1="89552" x2="93058" y2="89303"/>
                        <a14:foregroundMark x1="67750" y1="24876" x2="67047" y2="20647"/>
                        <a14:foregroundMark x1="70387" y1="69652" x2="70211" y2="69403"/>
                        <a14:foregroundMark x1="71002" y1="69403" x2="72144" y2="69403"/>
                        <a14:foregroundMark x1="8524" y1="89552" x2="9842" y2="89801"/>
                        <a14:foregroundMark x1="5360" y1="89552" x2="4657" y2="89303"/>
                        <a14:foregroundMark x1="18717" y1="58706" x2="20826" y2="52985"/>
                        <a14:foregroundMark x1="10984" y1="57960" x2="11687" y2="53234"/>
                        <a14:foregroundMark x1="21793" y1="56468" x2="21705" y2="56965"/>
                        <a14:foregroundMark x1="21002" y1="57214" x2="19859" y2="50746"/>
                        <a14:foregroundMark x1="12214" y1="57960" x2="10193" y2="50995"/>
                        <a14:foregroundMark x1="42091" y1="58955" x2="40598" y2="55721"/>
                        <a14:foregroundMark x1="11599" y1="56965" x2="10105" y2="51741"/>
                        <a14:foregroundMark x1="9666" y1="61443" x2="9754" y2="50746"/>
                        <a14:foregroundMark x1="39719" y1="61443" x2="43497" y2="51741"/>
                        <a14:foregroundMark x1="39631" y1="57214" x2="41476" y2="60945"/>
                        <a14:foregroundMark x1="9666" y1="69403" x2="10193" y2="69652"/>
                        <a14:foregroundMark x1="42882" y1="69403" x2="42882" y2="70398"/>
                        <a14:foregroundMark x1="42091" y1="69652" x2="40158" y2="69403"/>
                        <a14:foregroundMark x1="39982" y1="56716" x2="42267" y2="55473"/>
                        <a14:foregroundMark x1="42355" y1="54975" x2="42004" y2="52985"/>
                        <a14:foregroundMark x1="42267" y1="52488" x2="41740" y2="51741"/>
                        <a14:foregroundMark x1="42091" y1="53483" x2="41125" y2="52736"/>
                        <a14:foregroundMark x1="41476" y1="55473" x2="41037" y2="51244"/>
                        <a14:foregroundMark x1="50879" y1="89303" x2="50351" y2="89303"/>
                        <a14:foregroundMark x1="53954" y1="89801" x2="53603" y2="89801"/>
                        <a14:foregroundMark x1="57557" y1="89303" x2="56942" y2="89303"/>
                        <a14:foregroundMark x1="60545" y1="89552" x2="60281" y2="89552"/>
                      </a14:backgroundRemoval>
                    </a14:imgEffect>
                  </a14:imgLayer>
                </a14:imgProps>
              </a:ext>
              <a:ext uri="{28A0092B-C50C-407E-A947-70E740481C1C}">
                <a14:useLocalDpi xmlns:a14="http://schemas.microsoft.com/office/drawing/2010/main" val="0"/>
              </a:ext>
            </a:extLst>
          </a:blip>
          <a:srcRect l="54962" r="3758"/>
          <a:stretch/>
        </p:blipFill>
        <p:spPr>
          <a:xfrm>
            <a:off x="9638161" y="3114278"/>
            <a:ext cx="2172839" cy="2210152"/>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11" name="CasellaDiTesto 10">
            <a:extLst>
              <a:ext uri="{FF2B5EF4-FFF2-40B4-BE49-F238E27FC236}">
                <a16:creationId xmlns:a16="http://schemas.microsoft.com/office/drawing/2014/main" id="{7AA54901-3D6F-4AC0-A02B-8343C4834D46}"/>
              </a:ext>
            </a:extLst>
          </p:cNvPr>
          <p:cNvSpPr txBox="1"/>
          <p:nvPr/>
        </p:nvSpPr>
        <p:spPr>
          <a:xfrm>
            <a:off x="7864260" y="4635500"/>
            <a:ext cx="1293180" cy="338554"/>
          </a:xfrm>
          <a:prstGeom prst="rect">
            <a:avLst/>
          </a:prstGeom>
          <a:noFill/>
        </p:spPr>
        <p:txBody>
          <a:bodyPr wrap="square" rtlCol="0">
            <a:spAutoFit/>
          </a:bodyPr>
          <a:lstStyle/>
          <a:p>
            <a:r>
              <a:rPr lang="it-IT" sz="1600" dirty="0"/>
              <a:t>&lt; 10 </a:t>
            </a:r>
            <a:r>
              <a:rPr lang="it-IT" sz="1600" dirty="0" err="1"/>
              <a:t>ms</a:t>
            </a:r>
            <a:endParaRPr lang="it-IT" sz="1600" dirty="0"/>
          </a:p>
        </p:txBody>
      </p:sp>
      <p:sp>
        <p:nvSpPr>
          <p:cNvPr id="12" name="CasellaDiTesto 11">
            <a:extLst>
              <a:ext uri="{FF2B5EF4-FFF2-40B4-BE49-F238E27FC236}">
                <a16:creationId xmlns:a16="http://schemas.microsoft.com/office/drawing/2014/main" id="{0DBC1236-1D4E-4E08-9FB0-A93EC0871907}"/>
              </a:ext>
            </a:extLst>
          </p:cNvPr>
          <p:cNvSpPr txBox="1"/>
          <p:nvPr/>
        </p:nvSpPr>
        <p:spPr>
          <a:xfrm>
            <a:off x="8031001" y="3038075"/>
            <a:ext cx="719329" cy="369332"/>
          </a:xfrm>
          <a:prstGeom prst="rect">
            <a:avLst/>
          </a:prstGeom>
          <a:noFill/>
        </p:spPr>
        <p:txBody>
          <a:bodyPr wrap="square" rtlCol="0">
            <a:spAutoFit/>
          </a:bodyPr>
          <a:lstStyle/>
          <a:p>
            <a:r>
              <a:rPr lang="it-IT" dirty="0" err="1"/>
              <a:t>Burst</a:t>
            </a:r>
            <a:endParaRPr lang="it-IT" dirty="0"/>
          </a:p>
        </p:txBody>
      </p:sp>
      <p:sp>
        <p:nvSpPr>
          <p:cNvPr id="14" name="CasellaDiTesto 13">
            <a:extLst>
              <a:ext uri="{FF2B5EF4-FFF2-40B4-BE49-F238E27FC236}">
                <a16:creationId xmlns:a16="http://schemas.microsoft.com/office/drawing/2014/main" id="{9CE21344-83F2-494C-A60A-08550AA127AB}"/>
              </a:ext>
            </a:extLst>
          </p:cNvPr>
          <p:cNvSpPr txBox="1"/>
          <p:nvPr/>
        </p:nvSpPr>
        <p:spPr>
          <a:xfrm rot="5400000">
            <a:off x="8014357" y="2221425"/>
            <a:ext cx="1044360" cy="3154710"/>
          </a:xfrm>
          <a:prstGeom prst="rect">
            <a:avLst/>
          </a:prstGeom>
          <a:noFill/>
        </p:spPr>
        <p:txBody>
          <a:bodyPr wrap="square" rtlCol="0">
            <a:spAutoFit/>
          </a:bodyPr>
          <a:lstStyle/>
          <a:p>
            <a:r>
              <a:rPr lang="it-IT" sz="19900" dirty="0">
                <a:latin typeface="Corbel Light" panose="020B0303020204020204" pitchFamily="34" charset="0"/>
              </a:rPr>
              <a:t>{</a:t>
            </a:r>
          </a:p>
        </p:txBody>
      </p:sp>
      <p:sp>
        <p:nvSpPr>
          <p:cNvPr id="19" name="CasellaDiTesto 18">
            <a:extLst>
              <a:ext uri="{FF2B5EF4-FFF2-40B4-BE49-F238E27FC236}">
                <a16:creationId xmlns:a16="http://schemas.microsoft.com/office/drawing/2014/main" id="{54E60FD6-883B-4D15-AD1A-1526ADFAF931}"/>
              </a:ext>
            </a:extLst>
          </p:cNvPr>
          <p:cNvSpPr txBox="1"/>
          <p:nvPr/>
        </p:nvSpPr>
        <p:spPr>
          <a:xfrm>
            <a:off x="10473808" y="3433083"/>
            <a:ext cx="905392" cy="369332"/>
          </a:xfrm>
          <a:prstGeom prst="rect">
            <a:avLst/>
          </a:prstGeom>
          <a:noFill/>
        </p:spPr>
        <p:txBody>
          <a:bodyPr wrap="square" rtlCol="0">
            <a:spAutoFit/>
          </a:bodyPr>
          <a:lstStyle/>
          <a:p>
            <a:r>
              <a:rPr lang="it-IT" dirty="0"/>
              <a:t>Frame</a:t>
            </a:r>
          </a:p>
        </p:txBody>
      </p:sp>
      <p:sp>
        <p:nvSpPr>
          <p:cNvPr id="20" name="Rettangolo 19">
            <a:extLst>
              <a:ext uri="{FF2B5EF4-FFF2-40B4-BE49-F238E27FC236}">
                <a16:creationId xmlns:a16="http://schemas.microsoft.com/office/drawing/2014/main" id="{5B9F62B9-7364-40A9-825E-EAB7A843004D}"/>
              </a:ext>
            </a:extLst>
          </p:cNvPr>
          <p:cNvSpPr/>
          <p:nvPr/>
        </p:nvSpPr>
        <p:spPr>
          <a:xfrm>
            <a:off x="9944100" y="3276600"/>
            <a:ext cx="1831968" cy="67310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8C4F512D-7A10-45DA-9673-29512ACC146E}"/>
              </a:ext>
            </a:extLst>
          </p:cNvPr>
          <p:cNvSpPr txBox="1"/>
          <p:nvPr/>
        </p:nvSpPr>
        <p:spPr>
          <a:xfrm>
            <a:off x="10266678" y="4666414"/>
            <a:ext cx="1293180" cy="338554"/>
          </a:xfrm>
          <a:prstGeom prst="rect">
            <a:avLst/>
          </a:prstGeom>
          <a:noFill/>
        </p:spPr>
        <p:txBody>
          <a:bodyPr wrap="square" rtlCol="0">
            <a:spAutoFit/>
          </a:bodyPr>
          <a:lstStyle/>
          <a:p>
            <a:r>
              <a:rPr lang="it-IT" sz="1600" dirty="0"/>
              <a:t>IFAT</a:t>
            </a:r>
          </a:p>
        </p:txBody>
      </p:sp>
      <p:sp>
        <p:nvSpPr>
          <p:cNvPr id="22" name="CasellaDiTesto 21">
            <a:extLst>
              <a:ext uri="{FF2B5EF4-FFF2-40B4-BE49-F238E27FC236}">
                <a16:creationId xmlns:a16="http://schemas.microsoft.com/office/drawing/2014/main" id="{81D246FF-5E4B-407B-987A-2F00410D8B03}"/>
              </a:ext>
            </a:extLst>
          </p:cNvPr>
          <p:cNvSpPr txBox="1"/>
          <p:nvPr/>
        </p:nvSpPr>
        <p:spPr>
          <a:xfrm>
            <a:off x="10937119" y="5104410"/>
            <a:ext cx="1293180" cy="338554"/>
          </a:xfrm>
          <a:prstGeom prst="rect">
            <a:avLst/>
          </a:prstGeom>
          <a:noFill/>
        </p:spPr>
        <p:txBody>
          <a:bodyPr wrap="square" rtlCol="0">
            <a:spAutoFit/>
          </a:bodyPr>
          <a:lstStyle/>
          <a:p>
            <a:r>
              <a:rPr lang="it-IT" sz="1600" dirty="0"/>
              <a:t>Time</a:t>
            </a:r>
          </a:p>
        </p:txBody>
      </p:sp>
      <p:pic>
        <p:nvPicPr>
          <p:cNvPr id="18" name="Immagine 17">
            <a:extLst>
              <a:ext uri="{FF2B5EF4-FFF2-40B4-BE49-F238E27FC236}">
                <a16:creationId xmlns:a16="http://schemas.microsoft.com/office/drawing/2014/main" id="{4BD8C9A5-ED9E-481E-A415-DCAD0414F5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95394" y="-71136"/>
            <a:ext cx="2896606" cy="173796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23" name="Immagine 22">
            <a:extLst>
              <a:ext uri="{FF2B5EF4-FFF2-40B4-BE49-F238E27FC236}">
                <a16:creationId xmlns:a16="http://schemas.microsoft.com/office/drawing/2014/main" id="{B5FC6446-482A-4BF0-B510-64AD21387DE1}"/>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535" b="97861" l="508" r="99267">
                        <a14:foregroundMark x1="508" y1="37255" x2="1523" y2="14617"/>
                        <a14:foregroundMark x1="23012" y1="34759" x2="23012" y2="34759"/>
                        <a14:foregroundMark x1="22504" y1="48485" x2="22504" y2="33155"/>
                        <a14:foregroundMark x1="21997" y1="69519" x2="20699" y2="17825"/>
                        <a14:foregroundMark x1="13650" y1="2604" x2="12860" y2="713"/>
                        <a14:foregroundMark x1="20981" y1="20143" x2="18657" y2="14583"/>
                        <a14:foregroundMark x1="12860" y1="713" x2="12803" y2="713"/>
                        <a14:foregroundMark x1="43768" y1="76827" x2="43993" y2="19430"/>
                        <a14:foregroundMark x1="43260" y1="97861" x2="43993" y2="86453"/>
                        <a14:foregroundMark x1="54484" y1="94652" x2="53229" y2="94349"/>
                        <a14:foregroundMark x1="64975" y1="74332" x2="64749" y2="46881"/>
                        <a14:foregroundMark x1="80598" y1="96970" x2="80880" y2="45989"/>
                        <a14:foregroundMark x1="80880" y1="8021" x2="79301" y2="5704"/>
                        <a14:foregroundMark x1="91138" y1="60694" x2="99267" y2="81640"/>
                        <a14:foregroundMark x1="30457" y1="10517" x2="31980" y2="6417"/>
                        <a14:foregroundMark x1="32487" y1="73619" x2="32769" y2="44385"/>
                        <a14:foregroundMark x1="20167" y1="19727" x2="20079" y2="16756"/>
                        <a14:foregroundMark x1="20248" y1="22460" x2="20176" y2="20043"/>
                        <a14:foregroundMark x1="19964" y1="19521" x2="19741" y2="16934"/>
                        <a14:foregroundMark x1="20248" y1="22816" x2="20019" y2="20154"/>
                        <a14:foregroundMark x1="20643" y1="26916" x2="18895" y2="12834"/>
                        <a14:foregroundMark x1="20192" y1="25668" x2="19655" y2="21199"/>
                        <a14:foregroundMark x1="18853" y1="20374" x2="18613" y2="20143"/>
                        <a14:foregroundMark x1="20643" y1="22103" x2="19668" y2="21162"/>
                        <a14:foregroundMark x1="19853" y1="17469" x2="17992" y2="9269"/>
                        <a14:foregroundMark x1="20135" y1="21569" x2="18161" y2="9447"/>
                        <a14:foregroundMark x1="20135" y1="23173" x2="17879" y2="9269"/>
                        <a14:foregroundMark x1="20474" y1="25490" x2="20474" y2="25490"/>
                        <a14:foregroundMark x1="89226" y1="53476" x2="88889" y2="52228"/>
                        <a14:backgroundMark x1="48223" y1="91444" x2="52453" y2="94118"/>
                        <a14:backgroundMark x1="52566" y1="93583" x2="53130" y2="93583"/>
                        <a14:backgroundMark x1="53130" y1="94118" x2="53356" y2="93405"/>
                        <a14:backgroundMark x1="52510" y1="92692" x2="53074" y2="93405"/>
                        <a14:backgroundMark x1="16695" y1="21390" x2="17315" y2="13725"/>
                        <a14:backgroundMark x1="16356" y1="9269" x2="16356" y2="9269"/>
                        <a14:backgroundMark x1="16695" y1="9804" x2="15398" y2="7130"/>
                        <a14:backgroundMark x1="18105" y1="14617" x2="17654" y2="12478"/>
                        <a14:backgroundMark x1="16864" y1="10873" x2="14157" y2="5526"/>
                        <a14:backgroundMark x1="18500" y1="15686" x2="14044" y2="5348"/>
                        <a14:backgroundMark x1="18613" y1="18182" x2="18387" y2="15152"/>
                        <a14:backgroundMark x1="17992" y1="14082" x2="17936" y2="13547"/>
                        <a14:backgroundMark x1="18556" y1="15508" x2="18613" y2="14795"/>
                        <a14:backgroundMark x1="18556" y1="14973" x2="18443" y2="13191"/>
                        <a14:backgroundMark x1="19148" y1="18424" x2="18387" y2="13191"/>
                        <a14:backgroundMark x1="19038" y1="18318" x2="18161" y2="13547"/>
                        <a14:backgroundMark x1="19381" y1="18828" x2="18387" y2="13904"/>
                        <a14:backgroundMark x1="18895" y1="20677" x2="19402" y2="21925"/>
                        <a14:backgroundMark x1="19511" y1="25490" x2="19289" y2="22460"/>
                        <a14:backgroundMark x1="19628" y1="27094" x2="19511" y2="25490"/>
                        <a14:backgroundMark x1="19064" y1="28342" x2="18782" y2="16578"/>
                        <a14:backgroundMark x1="19415" y1="25490" x2="18387" y2="19251"/>
                        <a14:backgroundMark x1="19797" y1="27807" x2="19415" y2="25490"/>
                        <a14:backgroundMark x1="19685" y1="25490" x2="19064" y2="18895"/>
                        <a14:backgroundMark x1="19853" y1="27273" x2="19685" y2="25490"/>
                        <a14:backgroundMark x1="19628" y1="24777" x2="18291" y2="12569"/>
                        <a14:backgroundMark x1="90694" y1="54545" x2="90072" y2="55150"/>
                        <a14:backgroundMark x1="89622" y1="57219" x2="89174" y2="54742"/>
                        <a14:backgroundMark x1="91314" y1="49198" x2="91765" y2="55793"/>
                        <a14:backgroundMark x1="90976" y1="57041" x2="90186" y2="52406"/>
                        <a14:backgroundMark x1="90468" y1="57219" x2="91201" y2="58111"/>
                        <a14:backgroundMark x1="91201" y1="58111" x2="89622" y2="53476"/>
                        <a14:backgroundMark x1="89622" y1="53476" x2="89566" y2="52763"/>
                        <a14:backgroundMark x1="89566" y1="52763" x2="91145" y2="57754"/>
                        <a14:backgroundMark x1="92104" y1="58289" x2="90017" y2="56684"/>
                        <a14:backgroundMark x1="90243" y1="56863" x2="89340" y2="52228"/>
                        <a14:backgroundMark x1="89961" y1="56684"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453" y1="53298" x2="89453" y2="53298"/>
                        <a14:backgroundMark x1="89284" y1="53119" x2="89284" y2="53119"/>
                        <a14:backgroundMark x1="89284" y1="53119" x2="89284" y2="53119"/>
                        <a14:backgroundMark x1="89227" y1="53119" x2="89227" y2="53119"/>
                        <a14:backgroundMark x1="89227" y1="53119" x2="89227" y2="53119"/>
                        <a14:backgroundMark x1="89227" y1="53119" x2="89227" y2="53119"/>
                        <a14:backgroundMark x1="89227" y1="53298" x2="89227" y2="51693"/>
                        <a14:backgroundMark x1="89227" y1="53476" x2="89227" y2="54545"/>
                        <a14:backgroundMark x1="89227" y1="53832" x2="89227" y2="52406"/>
                        <a14:backgroundMark x1="89114" y1="53298" x2="89114" y2="53298"/>
                        <a14:backgroundMark x1="91032" y1="58645" x2="91032" y2="58645"/>
                        <a14:backgroundMark x1="91032" y1="58645" x2="91032" y2="58645"/>
                        <a14:backgroundMark x1="91032" y1="58645" x2="91032" y2="58645"/>
                        <a14:backgroundMark x1="91032" y1="59002" x2="91032" y2="59002"/>
                        <a14:backgroundMark x1="91032" y1="59180" x2="90863" y2="59180"/>
                        <a14:backgroundMark x1="19797" y1="25847" x2="18387" y2="16399"/>
                        <a14:backgroundMark x1="19289" y1="22995" x2="17710" y2="12656"/>
                      </a14:backgroundRemoval>
                    </a14:imgEffect>
                  </a14:imgLayer>
                </a14:imgProps>
              </a:ext>
              <a:ext uri="{28A0092B-C50C-407E-A947-70E740481C1C}">
                <a14:useLocalDpi xmlns:a14="http://schemas.microsoft.com/office/drawing/2010/main" val="0"/>
              </a:ext>
            </a:extLst>
          </a:blip>
          <a:stretch>
            <a:fillRect/>
          </a:stretch>
        </p:blipFill>
        <p:spPr>
          <a:xfrm>
            <a:off x="7283017" y="439722"/>
            <a:ext cx="2012377" cy="638930"/>
          </a:xfrm>
          <a:prstGeom prst="rect">
            <a:avLst/>
          </a:prstGeom>
        </p:spPr>
      </p:pic>
    </p:spTree>
    <p:extLst>
      <p:ext uri="{BB962C8B-B14F-4D97-AF65-F5344CB8AC3E}">
        <p14:creationId xmlns:p14="http://schemas.microsoft.com/office/powerpoint/2010/main" val="1433118187"/>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8987</TotalTime>
  <Words>3724</Words>
  <Application>Microsoft Office PowerPoint</Application>
  <PresentationFormat>Widescreen</PresentationFormat>
  <Paragraphs>302</Paragraphs>
  <Slides>29</Slides>
  <Notes>29</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29</vt:i4>
      </vt:variant>
    </vt:vector>
  </HeadingPairs>
  <TitlesOfParts>
    <vt:vector size="36" baseType="lpstr">
      <vt:lpstr>Arial</vt:lpstr>
      <vt:lpstr>Calibri</vt:lpstr>
      <vt:lpstr>Calibri Light</vt:lpstr>
      <vt:lpstr>Cambria Math</vt:lpstr>
      <vt:lpstr>Corbel Light</vt:lpstr>
      <vt:lpstr>Wingdings</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Monitoraggio di flussi e densità pedonale presso aree congestionabili mediante sensori innovativi</dc:title>
  <dc:creator>Gianluca Ceccoli</dc:creator>
  <cp:lastModifiedBy>Gianluca Ceccoli</cp:lastModifiedBy>
  <cp:revision>96</cp:revision>
  <dcterms:created xsi:type="dcterms:W3CDTF">2019-10-10T14:01:06Z</dcterms:created>
  <dcterms:modified xsi:type="dcterms:W3CDTF">2019-10-17T15:39:24Z</dcterms:modified>
</cp:coreProperties>
</file>